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Inter" panose="020B0604020202020204" charset="0"/>
      <p:regular r:id="rId8"/>
    </p:embeddedFont>
    <p:embeddedFont>
      <p:font typeface="Inter Bold" panose="020B0604020202020204" charset="0"/>
      <p:regular r:id="rId9"/>
    </p:embeddedFont>
    <p:embeddedFont>
      <p:font typeface="Petrona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23" autoAdjust="0"/>
  </p:normalViewPr>
  <p:slideViewPr>
    <p:cSldViewPr>
      <p:cViewPr varScale="1">
        <p:scale>
          <a:sx n="49" d="100"/>
          <a:sy n="49" d="100"/>
        </p:scale>
        <p:origin x="1042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0480" y="-282549"/>
            <a:ext cx="18288000" cy="92049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E2E6E9">
                <a:alpha val="90196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850238" y="2183454"/>
            <a:ext cx="9221391" cy="977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2"/>
              </a:lnSpc>
            </a:pPr>
            <a:r>
              <a:rPr lang="en-US" sz="5812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HR Assistant Copilot Agent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0238" y="3500885"/>
            <a:ext cx="94455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AI-Driven HR Automation using Microsoft Power Platform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658074" y="4443380"/>
            <a:ext cx="4785274" cy="3832328"/>
            <a:chOff x="0" y="0"/>
            <a:chExt cx="6380366" cy="492898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80353" cy="4928997"/>
            </a:xfrm>
            <a:custGeom>
              <a:avLst/>
              <a:gdLst/>
              <a:ahLst/>
              <a:cxnLst/>
              <a:rect l="l" t="t" r="r" b="b"/>
              <a:pathLst>
                <a:path w="6380353" h="4928997">
                  <a:moveTo>
                    <a:pt x="0" y="272161"/>
                  </a:moveTo>
                  <a:cubicBezTo>
                    <a:pt x="0" y="121920"/>
                    <a:pt x="121920" y="0"/>
                    <a:pt x="272161" y="0"/>
                  </a:cubicBezTo>
                  <a:lnTo>
                    <a:pt x="6108192" y="0"/>
                  </a:lnTo>
                  <a:cubicBezTo>
                    <a:pt x="6258560" y="0"/>
                    <a:pt x="6380353" y="121920"/>
                    <a:pt x="6380353" y="272161"/>
                  </a:cubicBezTo>
                  <a:lnTo>
                    <a:pt x="6380353" y="4656836"/>
                  </a:lnTo>
                  <a:cubicBezTo>
                    <a:pt x="6380353" y="4807204"/>
                    <a:pt x="6258433" y="4928997"/>
                    <a:pt x="6108192" y="4928997"/>
                  </a:cubicBezTo>
                  <a:lnTo>
                    <a:pt x="272161" y="4928997"/>
                  </a:lnTo>
                  <a:cubicBezTo>
                    <a:pt x="121920" y="4928997"/>
                    <a:pt x="0" y="4807077"/>
                    <a:pt x="0" y="4656836"/>
                  </a:cubicBezTo>
                  <a:close/>
                </a:path>
              </a:pathLst>
            </a:custGeom>
            <a:solidFill>
              <a:srgbClr val="1D1F22">
                <a:alpha val="90196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929562" y="4614120"/>
            <a:ext cx="4218232" cy="477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3570" b="1" dirty="0">
                <a:solidFill>
                  <a:srgbClr val="FFFFFF"/>
                </a:solidFill>
                <a:latin typeface="Petrona Bold"/>
                <a:ea typeface="Petrona Bold"/>
                <a:cs typeface="Petrona Bold"/>
                <a:sym typeface="Petrona Bold"/>
              </a:rPr>
              <a:t>CLIENT OVERVIEW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29562" y="5531154"/>
            <a:ext cx="4218232" cy="413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2"/>
              </a:lnSpc>
            </a:pPr>
            <a:r>
              <a:rPr lang="en-US" sz="218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Name: Confidential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29562" y="6152885"/>
            <a:ext cx="4218232" cy="413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2"/>
              </a:lnSpc>
            </a:pPr>
            <a:r>
              <a:rPr lang="en-US" sz="218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Industry: Corporate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29562" y="6762686"/>
            <a:ext cx="4218232" cy="413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2"/>
              </a:lnSpc>
            </a:pPr>
            <a:r>
              <a:rPr lang="en-US" sz="218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Country: United States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28397" y="4614120"/>
            <a:ext cx="3721303" cy="47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3570" b="1" dirty="0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The Challenge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28397" y="5305577"/>
            <a:ext cx="4376890" cy="226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9902" lvl="1" indent="-164951" algn="l">
              <a:lnSpc>
                <a:spcPts val="3562"/>
              </a:lnSpc>
              <a:buFont typeface="Arial"/>
              <a:buChar char="•"/>
            </a:pPr>
            <a:r>
              <a:rPr lang="en-US" sz="2490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Manual employee management</a:t>
            </a:r>
          </a:p>
          <a:p>
            <a:pPr marL="329902" lvl="1" indent="-164951" algn="l">
              <a:lnSpc>
                <a:spcPts val="3562"/>
              </a:lnSpc>
              <a:buFont typeface="Arial"/>
              <a:buChar char="•"/>
            </a:pPr>
            <a:r>
              <a:rPr lang="en-US" sz="2490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Slow leave processing</a:t>
            </a:r>
          </a:p>
          <a:p>
            <a:pPr marL="329902" lvl="1" indent="-164951" algn="l">
              <a:lnSpc>
                <a:spcPts val="3562"/>
              </a:lnSpc>
              <a:buFont typeface="Arial"/>
              <a:buChar char="•"/>
            </a:pPr>
            <a:r>
              <a:rPr lang="en-US" sz="2490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High HR dependency</a:t>
            </a:r>
          </a:p>
          <a:p>
            <a:pPr marL="329902" lvl="1" indent="-164951" algn="l">
              <a:lnSpc>
                <a:spcPts val="3562"/>
              </a:lnSpc>
              <a:buFont typeface="Arial"/>
              <a:buChar char="•"/>
            </a:pPr>
            <a:r>
              <a:rPr lang="en-US" sz="2490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Data inconsistency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76760" y="935679"/>
            <a:ext cx="5861152" cy="76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0"/>
              </a:lnSpc>
            </a:pPr>
            <a:r>
              <a:rPr lang="en-US" sz="4562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Objectives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6760" y="2010223"/>
            <a:ext cx="16334480" cy="35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750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Automating HR operations through AI-driven workflows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943455" y="2748858"/>
            <a:ext cx="5391445" cy="2031949"/>
            <a:chOff x="0" y="0"/>
            <a:chExt cx="7188594" cy="2709266"/>
          </a:xfrm>
        </p:grpSpPr>
        <p:sp>
          <p:nvSpPr>
            <p:cNvPr id="11" name="Freeform 11"/>
            <p:cNvSpPr/>
            <p:nvPr/>
          </p:nvSpPr>
          <p:spPr>
            <a:xfrm>
              <a:off x="19050" y="19050"/>
              <a:ext cx="7150481" cy="2671191"/>
            </a:xfrm>
            <a:custGeom>
              <a:avLst/>
              <a:gdLst/>
              <a:ahLst/>
              <a:cxnLst/>
              <a:rect l="l" t="t" r="r" b="b"/>
              <a:pathLst>
                <a:path w="7150481" h="2671191">
                  <a:moveTo>
                    <a:pt x="0" y="182880"/>
                  </a:moveTo>
                  <a:cubicBezTo>
                    <a:pt x="0" y="81915"/>
                    <a:pt x="82550" y="0"/>
                    <a:pt x="184531" y="0"/>
                  </a:cubicBezTo>
                  <a:lnTo>
                    <a:pt x="6965950" y="0"/>
                  </a:lnTo>
                  <a:cubicBezTo>
                    <a:pt x="7067804" y="0"/>
                    <a:pt x="7150481" y="81915"/>
                    <a:pt x="7150481" y="182880"/>
                  </a:cubicBezTo>
                  <a:lnTo>
                    <a:pt x="7150481" y="2488311"/>
                  </a:lnTo>
                  <a:cubicBezTo>
                    <a:pt x="7150481" y="2589276"/>
                    <a:pt x="7067931" y="2671191"/>
                    <a:pt x="6965950" y="2671191"/>
                  </a:cubicBezTo>
                  <a:lnTo>
                    <a:pt x="184531" y="2671191"/>
                  </a:lnTo>
                  <a:cubicBezTo>
                    <a:pt x="82677" y="2671191"/>
                    <a:pt x="0" y="2589276"/>
                    <a:pt x="0" y="2488311"/>
                  </a:cubicBezTo>
                  <a:close/>
                </a:path>
              </a:pathLst>
            </a:custGeom>
            <a:solidFill>
              <a:srgbClr val="F2F2F2">
                <a:alpha val="90196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7188581" cy="2709291"/>
            </a:xfrm>
            <a:custGeom>
              <a:avLst/>
              <a:gdLst/>
              <a:ahLst/>
              <a:cxnLst/>
              <a:rect l="l" t="t" r="r" b="b"/>
              <a:pathLst>
                <a:path w="7188581" h="2709291">
                  <a:moveTo>
                    <a:pt x="0" y="201930"/>
                  </a:moveTo>
                  <a:cubicBezTo>
                    <a:pt x="0" y="90297"/>
                    <a:pt x="91313" y="0"/>
                    <a:pt x="203581" y="0"/>
                  </a:cubicBezTo>
                  <a:lnTo>
                    <a:pt x="6985000" y="0"/>
                  </a:lnTo>
                  <a:lnTo>
                    <a:pt x="6985000" y="19050"/>
                  </a:lnTo>
                  <a:lnTo>
                    <a:pt x="6985000" y="0"/>
                  </a:lnTo>
                  <a:cubicBezTo>
                    <a:pt x="7097268" y="0"/>
                    <a:pt x="7188581" y="90297"/>
                    <a:pt x="7188581" y="201930"/>
                  </a:cubicBezTo>
                  <a:lnTo>
                    <a:pt x="7169531" y="201930"/>
                  </a:lnTo>
                  <a:lnTo>
                    <a:pt x="7188581" y="201930"/>
                  </a:lnTo>
                  <a:lnTo>
                    <a:pt x="7188581" y="2507361"/>
                  </a:lnTo>
                  <a:lnTo>
                    <a:pt x="7169531" y="2507361"/>
                  </a:lnTo>
                  <a:lnTo>
                    <a:pt x="7188581" y="2507361"/>
                  </a:lnTo>
                  <a:cubicBezTo>
                    <a:pt x="7188581" y="2618994"/>
                    <a:pt x="7097268" y="2709291"/>
                    <a:pt x="6985000" y="2709291"/>
                  </a:cubicBezTo>
                  <a:lnTo>
                    <a:pt x="6985000" y="2690241"/>
                  </a:lnTo>
                  <a:lnTo>
                    <a:pt x="6985000" y="2709291"/>
                  </a:lnTo>
                  <a:lnTo>
                    <a:pt x="203581" y="2709291"/>
                  </a:lnTo>
                  <a:lnTo>
                    <a:pt x="203581" y="2690241"/>
                  </a:lnTo>
                  <a:lnTo>
                    <a:pt x="203581" y="2709291"/>
                  </a:lnTo>
                  <a:cubicBezTo>
                    <a:pt x="91313" y="2709291"/>
                    <a:pt x="0" y="2618994"/>
                    <a:pt x="0" y="2507361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507361"/>
                  </a:lnTo>
                  <a:lnTo>
                    <a:pt x="19050" y="2507361"/>
                  </a:lnTo>
                  <a:lnTo>
                    <a:pt x="38100" y="2507361"/>
                  </a:lnTo>
                  <a:cubicBezTo>
                    <a:pt x="38100" y="2597658"/>
                    <a:pt x="112014" y="2671191"/>
                    <a:pt x="203581" y="2671191"/>
                  </a:cubicBezTo>
                  <a:lnTo>
                    <a:pt x="6985000" y="2671191"/>
                  </a:lnTo>
                  <a:cubicBezTo>
                    <a:pt x="7076567" y="2671191"/>
                    <a:pt x="7150481" y="2597658"/>
                    <a:pt x="7150481" y="2507361"/>
                  </a:cubicBezTo>
                  <a:lnTo>
                    <a:pt x="7150481" y="201930"/>
                  </a:lnTo>
                  <a:cubicBezTo>
                    <a:pt x="7150481" y="111633"/>
                    <a:pt x="7076567" y="38100"/>
                    <a:pt x="6985000" y="38100"/>
                  </a:cubicBezTo>
                  <a:lnTo>
                    <a:pt x="203581" y="38100"/>
                  </a:lnTo>
                  <a:lnTo>
                    <a:pt x="203581" y="19050"/>
                  </a:lnTo>
                  <a:lnTo>
                    <a:pt x="203581" y="38100"/>
                  </a:lnTo>
                  <a:cubicBezTo>
                    <a:pt x="112014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B2D4E5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929167" y="2763145"/>
            <a:ext cx="114300" cy="2003374"/>
            <a:chOff x="0" y="0"/>
            <a:chExt cx="152400" cy="267116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2400" cy="2671191"/>
            </a:xfrm>
            <a:custGeom>
              <a:avLst/>
              <a:gdLst/>
              <a:ahLst/>
              <a:cxnLst/>
              <a:rect l="l" t="t" r="r" b="b"/>
              <a:pathLst>
                <a:path w="152400" h="2671191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2594991"/>
                  </a:lnTo>
                  <a:cubicBezTo>
                    <a:pt x="152400" y="2637028"/>
                    <a:pt x="118237" y="2671191"/>
                    <a:pt x="76200" y="2671191"/>
                  </a:cubicBezTo>
                  <a:cubicBezTo>
                    <a:pt x="34163" y="2671191"/>
                    <a:pt x="0" y="2637028"/>
                    <a:pt x="0" y="2594991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295289" y="2995908"/>
            <a:ext cx="3993652" cy="38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249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Conversational AI Interaction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95289" y="3518897"/>
            <a:ext cx="4773511" cy="99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75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Enable employees to manage HR requests through a natural language AI assistant — no forms, no wait queues.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943455" y="4927997"/>
            <a:ext cx="5391445" cy="2031949"/>
            <a:chOff x="0" y="0"/>
            <a:chExt cx="7188594" cy="2709266"/>
          </a:xfrm>
        </p:grpSpPr>
        <p:sp>
          <p:nvSpPr>
            <p:cNvPr id="18" name="Freeform 18"/>
            <p:cNvSpPr/>
            <p:nvPr/>
          </p:nvSpPr>
          <p:spPr>
            <a:xfrm>
              <a:off x="19050" y="19050"/>
              <a:ext cx="7150481" cy="2671191"/>
            </a:xfrm>
            <a:custGeom>
              <a:avLst/>
              <a:gdLst/>
              <a:ahLst/>
              <a:cxnLst/>
              <a:rect l="l" t="t" r="r" b="b"/>
              <a:pathLst>
                <a:path w="7150481" h="2671191">
                  <a:moveTo>
                    <a:pt x="0" y="182880"/>
                  </a:moveTo>
                  <a:cubicBezTo>
                    <a:pt x="0" y="81915"/>
                    <a:pt x="82550" y="0"/>
                    <a:pt x="184531" y="0"/>
                  </a:cubicBezTo>
                  <a:lnTo>
                    <a:pt x="6965950" y="0"/>
                  </a:lnTo>
                  <a:cubicBezTo>
                    <a:pt x="7067804" y="0"/>
                    <a:pt x="7150481" y="81915"/>
                    <a:pt x="7150481" y="182880"/>
                  </a:cubicBezTo>
                  <a:lnTo>
                    <a:pt x="7150481" y="2488311"/>
                  </a:lnTo>
                  <a:cubicBezTo>
                    <a:pt x="7150481" y="2589276"/>
                    <a:pt x="7067931" y="2671191"/>
                    <a:pt x="6965950" y="2671191"/>
                  </a:cubicBezTo>
                  <a:lnTo>
                    <a:pt x="184531" y="2671191"/>
                  </a:lnTo>
                  <a:cubicBezTo>
                    <a:pt x="82677" y="2671191"/>
                    <a:pt x="0" y="2589276"/>
                    <a:pt x="0" y="2488311"/>
                  </a:cubicBezTo>
                  <a:close/>
                </a:path>
              </a:pathLst>
            </a:custGeom>
            <a:solidFill>
              <a:srgbClr val="F2F2F2">
                <a:alpha val="90196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7188581" cy="2709291"/>
            </a:xfrm>
            <a:custGeom>
              <a:avLst/>
              <a:gdLst/>
              <a:ahLst/>
              <a:cxnLst/>
              <a:rect l="l" t="t" r="r" b="b"/>
              <a:pathLst>
                <a:path w="7188581" h="2709291">
                  <a:moveTo>
                    <a:pt x="0" y="201930"/>
                  </a:moveTo>
                  <a:cubicBezTo>
                    <a:pt x="0" y="90297"/>
                    <a:pt x="91313" y="0"/>
                    <a:pt x="203581" y="0"/>
                  </a:cubicBezTo>
                  <a:lnTo>
                    <a:pt x="6985000" y="0"/>
                  </a:lnTo>
                  <a:lnTo>
                    <a:pt x="6985000" y="19050"/>
                  </a:lnTo>
                  <a:lnTo>
                    <a:pt x="6985000" y="0"/>
                  </a:lnTo>
                  <a:cubicBezTo>
                    <a:pt x="7097268" y="0"/>
                    <a:pt x="7188581" y="90297"/>
                    <a:pt x="7188581" y="201930"/>
                  </a:cubicBezTo>
                  <a:lnTo>
                    <a:pt x="7169531" y="201930"/>
                  </a:lnTo>
                  <a:lnTo>
                    <a:pt x="7188581" y="201930"/>
                  </a:lnTo>
                  <a:lnTo>
                    <a:pt x="7188581" y="2507361"/>
                  </a:lnTo>
                  <a:lnTo>
                    <a:pt x="7169531" y="2507361"/>
                  </a:lnTo>
                  <a:lnTo>
                    <a:pt x="7188581" y="2507361"/>
                  </a:lnTo>
                  <a:cubicBezTo>
                    <a:pt x="7188581" y="2618994"/>
                    <a:pt x="7097268" y="2709291"/>
                    <a:pt x="6985000" y="2709291"/>
                  </a:cubicBezTo>
                  <a:lnTo>
                    <a:pt x="6985000" y="2690241"/>
                  </a:lnTo>
                  <a:lnTo>
                    <a:pt x="6985000" y="2709291"/>
                  </a:lnTo>
                  <a:lnTo>
                    <a:pt x="203581" y="2709291"/>
                  </a:lnTo>
                  <a:lnTo>
                    <a:pt x="203581" y="2690241"/>
                  </a:lnTo>
                  <a:lnTo>
                    <a:pt x="203581" y="2709291"/>
                  </a:lnTo>
                  <a:cubicBezTo>
                    <a:pt x="91313" y="2709291"/>
                    <a:pt x="0" y="2618994"/>
                    <a:pt x="0" y="2507361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507361"/>
                  </a:lnTo>
                  <a:lnTo>
                    <a:pt x="19050" y="2507361"/>
                  </a:lnTo>
                  <a:lnTo>
                    <a:pt x="38100" y="2507361"/>
                  </a:lnTo>
                  <a:cubicBezTo>
                    <a:pt x="38100" y="2597658"/>
                    <a:pt x="112014" y="2671191"/>
                    <a:pt x="203581" y="2671191"/>
                  </a:cubicBezTo>
                  <a:lnTo>
                    <a:pt x="6985000" y="2671191"/>
                  </a:lnTo>
                  <a:cubicBezTo>
                    <a:pt x="7076567" y="2671191"/>
                    <a:pt x="7150481" y="2597658"/>
                    <a:pt x="7150481" y="2507361"/>
                  </a:cubicBezTo>
                  <a:lnTo>
                    <a:pt x="7150481" y="201930"/>
                  </a:lnTo>
                  <a:cubicBezTo>
                    <a:pt x="7150481" y="111633"/>
                    <a:pt x="7076567" y="38100"/>
                    <a:pt x="6985000" y="38100"/>
                  </a:cubicBezTo>
                  <a:lnTo>
                    <a:pt x="203581" y="38100"/>
                  </a:lnTo>
                  <a:lnTo>
                    <a:pt x="203581" y="19050"/>
                  </a:lnTo>
                  <a:lnTo>
                    <a:pt x="203581" y="38100"/>
                  </a:lnTo>
                  <a:cubicBezTo>
                    <a:pt x="112014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B2D4E5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929167" y="4942284"/>
            <a:ext cx="114300" cy="2003374"/>
            <a:chOff x="0" y="0"/>
            <a:chExt cx="152400" cy="267116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2400" cy="2671191"/>
            </a:xfrm>
            <a:custGeom>
              <a:avLst/>
              <a:gdLst/>
              <a:ahLst/>
              <a:cxnLst/>
              <a:rect l="l" t="t" r="r" b="b"/>
              <a:pathLst>
                <a:path w="152400" h="2671191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2594991"/>
                  </a:lnTo>
                  <a:cubicBezTo>
                    <a:pt x="152400" y="2637028"/>
                    <a:pt x="118237" y="2671191"/>
                    <a:pt x="76200" y="2671191"/>
                  </a:cubicBezTo>
                  <a:cubicBezTo>
                    <a:pt x="34163" y="2671191"/>
                    <a:pt x="0" y="2637028"/>
                    <a:pt x="0" y="2594991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295289" y="5175047"/>
            <a:ext cx="2930576" cy="38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249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Reduce Manual Effort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95289" y="5698036"/>
            <a:ext cx="4773511" cy="99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75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Automate repetitive HR tasks including employee onboarding, leave requests, and record deletions.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943455" y="7107136"/>
            <a:ext cx="5391445" cy="2031949"/>
            <a:chOff x="0" y="0"/>
            <a:chExt cx="7188594" cy="2709266"/>
          </a:xfrm>
        </p:grpSpPr>
        <p:sp>
          <p:nvSpPr>
            <p:cNvPr id="25" name="Freeform 25"/>
            <p:cNvSpPr/>
            <p:nvPr/>
          </p:nvSpPr>
          <p:spPr>
            <a:xfrm>
              <a:off x="19050" y="19050"/>
              <a:ext cx="7150481" cy="2671191"/>
            </a:xfrm>
            <a:custGeom>
              <a:avLst/>
              <a:gdLst/>
              <a:ahLst/>
              <a:cxnLst/>
              <a:rect l="l" t="t" r="r" b="b"/>
              <a:pathLst>
                <a:path w="7150481" h="2671191">
                  <a:moveTo>
                    <a:pt x="0" y="182880"/>
                  </a:moveTo>
                  <a:cubicBezTo>
                    <a:pt x="0" y="81915"/>
                    <a:pt x="82550" y="0"/>
                    <a:pt x="184531" y="0"/>
                  </a:cubicBezTo>
                  <a:lnTo>
                    <a:pt x="6965950" y="0"/>
                  </a:lnTo>
                  <a:cubicBezTo>
                    <a:pt x="7067804" y="0"/>
                    <a:pt x="7150481" y="81915"/>
                    <a:pt x="7150481" y="182880"/>
                  </a:cubicBezTo>
                  <a:lnTo>
                    <a:pt x="7150481" y="2488311"/>
                  </a:lnTo>
                  <a:cubicBezTo>
                    <a:pt x="7150481" y="2589276"/>
                    <a:pt x="7067931" y="2671191"/>
                    <a:pt x="6965950" y="2671191"/>
                  </a:cubicBezTo>
                  <a:lnTo>
                    <a:pt x="184531" y="2671191"/>
                  </a:lnTo>
                  <a:cubicBezTo>
                    <a:pt x="82677" y="2671191"/>
                    <a:pt x="0" y="2589276"/>
                    <a:pt x="0" y="2488311"/>
                  </a:cubicBezTo>
                  <a:close/>
                </a:path>
              </a:pathLst>
            </a:custGeom>
            <a:solidFill>
              <a:srgbClr val="F2F2F2">
                <a:alpha val="90196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7188581" cy="2709291"/>
            </a:xfrm>
            <a:custGeom>
              <a:avLst/>
              <a:gdLst/>
              <a:ahLst/>
              <a:cxnLst/>
              <a:rect l="l" t="t" r="r" b="b"/>
              <a:pathLst>
                <a:path w="7188581" h="2709291">
                  <a:moveTo>
                    <a:pt x="0" y="201930"/>
                  </a:moveTo>
                  <a:cubicBezTo>
                    <a:pt x="0" y="90297"/>
                    <a:pt x="91313" y="0"/>
                    <a:pt x="203581" y="0"/>
                  </a:cubicBezTo>
                  <a:lnTo>
                    <a:pt x="6985000" y="0"/>
                  </a:lnTo>
                  <a:lnTo>
                    <a:pt x="6985000" y="19050"/>
                  </a:lnTo>
                  <a:lnTo>
                    <a:pt x="6985000" y="0"/>
                  </a:lnTo>
                  <a:cubicBezTo>
                    <a:pt x="7097268" y="0"/>
                    <a:pt x="7188581" y="90297"/>
                    <a:pt x="7188581" y="201930"/>
                  </a:cubicBezTo>
                  <a:lnTo>
                    <a:pt x="7169531" y="201930"/>
                  </a:lnTo>
                  <a:lnTo>
                    <a:pt x="7188581" y="201930"/>
                  </a:lnTo>
                  <a:lnTo>
                    <a:pt x="7188581" y="2507361"/>
                  </a:lnTo>
                  <a:lnTo>
                    <a:pt x="7169531" y="2507361"/>
                  </a:lnTo>
                  <a:lnTo>
                    <a:pt x="7188581" y="2507361"/>
                  </a:lnTo>
                  <a:cubicBezTo>
                    <a:pt x="7188581" y="2618994"/>
                    <a:pt x="7097268" y="2709291"/>
                    <a:pt x="6985000" y="2709291"/>
                  </a:cubicBezTo>
                  <a:lnTo>
                    <a:pt x="6985000" y="2690241"/>
                  </a:lnTo>
                  <a:lnTo>
                    <a:pt x="6985000" y="2709291"/>
                  </a:lnTo>
                  <a:lnTo>
                    <a:pt x="203581" y="2709291"/>
                  </a:lnTo>
                  <a:lnTo>
                    <a:pt x="203581" y="2690241"/>
                  </a:lnTo>
                  <a:lnTo>
                    <a:pt x="203581" y="2709291"/>
                  </a:lnTo>
                  <a:cubicBezTo>
                    <a:pt x="91313" y="2709291"/>
                    <a:pt x="0" y="2618994"/>
                    <a:pt x="0" y="2507361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507361"/>
                  </a:lnTo>
                  <a:lnTo>
                    <a:pt x="19050" y="2507361"/>
                  </a:lnTo>
                  <a:lnTo>
                    <a:pt x="38100" y="2507361"/>
                  </a:lnTo>
                  <a:cubicBezTo>
                    <a:pt x="38100" y="2597658"/>
                    <a:pt x="112014" y="2671191"/>
                    <a:pt x="203581" y="2671191"/>
                  </a:cubicBezTo>
                  <a:lnTo>
                    <a:pt x="6985000" y="2671191"/>
                  </a:lnTo>
                  <a:cubicBezTo>
                    <a:pt x="7076567" y="2671191"/>
                    <a:pt x="7150481" y="2597658"/>
                    <a:pt x="7150481" y="2507361"/>
                  </a:cubicBezTo>
                  <a:lnTo>
                    <a:pt x="7150481" y="201930"/>
                  </a:lnTo>
                  <a:cubicBezTo>
                    <a:pt x="7150481" y="111633"/>
                    <a:pt x="7076567" y="38100"/>
                    <a:pt x="6985000" y="38100"/>
                  </a:cubicBezTo>
                  <a:lnTo>
                    <a:pt x="203581" y="38100"/>
                  </a:lnTo>
                  <a:lnTo>
                    <a:pt x="203581" y="19050"/>
                  </a:lnTo>
                  <a:lnTo>
                    <a:pt x="203581" y="38100"/>
                  </a:lnTo>
                  <a:cubicBezTo>
                    <a:pt x="112014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B2D4E5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929167" y="7121423"/>
            <a:ext cx="114300" cy="2003374"/>
            <a:chOff x="0" y="0"/>
            <a:chExt cx="152400" cy="267116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2400" cy="2671191"/>
            </a:xfrm>
            <a:custGeom>
              <a:avLst/>
              <a:gdLst/>
              <a:ahLst/>
              <a:cxnLst/>
              <a:rect l="l" t="t" r="r" b="b"/>
              <a:pathLst>
                <a:path w="152400" h="2671191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2594991"/>
                  </a:lnTo>
                  <a:cubicBezTo>
                    <a:pt x="152400" y="2637028"/>
                    <a:pt x="118237" y="2671191"/>
                    <a:pt x="76200" y="2671191"/>
                  </a:cubicBezTo>
                  <a:cubicBezTo>
                    <a:pt x="34163" y="2671191"/>
                    <a:pt x="0" y="2637028"/>
                    <a:pt x="0" y="2594991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2295289" y="7354195"/>
            <a:ext cx="3247434" cy="38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249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Real-Time Data Updates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295289" y="7877175"/>
            <a:ext cx="4773511" cy="99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9"/>
              </a:lnSpc>
            </a:pPr>
            <a:r>
              <a:rPr lang="en-US" sz="175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Ensure Dataverse records stay current and accurate with every interaction — eliminating data drift and reconciliation overhead.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154B344-C120-7B88-A6BA-F508C4D4C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8" y="2748858"/>
            <a:ext cx="10737056" cy="63759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93" y="0"/>
            <a:ext cx="18459744" cy="10353703"/>
            <a:chOff x="-48556" y="-2629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-48556" y="-2629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N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55705" y="714590"/>
            <a:ext cx="7004447" cy="63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0"/>
              </a:lnSpc>
            </a:pPr>
            <a:r>
              <a:rPr lang="en-US" sz="3749" b="1" dirty="0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Implementation &amp; Key Features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5705" y="1642362"/>
            <a:ext cx="16303523" cy="26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437" b="1" dirty="0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Modular automation approach ensures scalability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7476" y="2247077"/>
            <a:ext cx="2945606" cy="31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5"/>
              </a:lnSpc>
            </a:pPr>
            <a:r>
              <a:rPr lang="en-US" sz="1874" b="1" dirty="0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Implementation Approach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87480" y="2985656"/>
            <a:ext cx="5423592" cy="1062190"/>
            <a:chOff x="0" y="0"/>
            <a:chExt cx="7231456" cy="1416253"/>
          </a:xfrm>
        </p:grpSpPr>
        <p:sp>
          <p:nvSpPr>
            <p:cNvPr id="10" name="Freeform 10"/>
            <p:cNvSpPr/>
            <p:nvPr/>
          </p:nvSpPr>
          <p:spPr>
            <a:xfrm>
              <a:off x="6350" y="6350"/>
              <a:ext cx="7218807" cy="1403604"/>
            </a:xfrm>
            <a:custGeom>
              <a:avLst/>
              <a:gdLst/>
              <a:ahLst/>
              <a:cxnLst/>
              <a:rect l="l" t="t" r="r" b="b"/>
              <a:pathLst>
                <a:path w="7218807" h="1403604">
                  <a:moveTo>
                    <a:pt x="0" y="103251"/>
                  </a:moveTo>
                  <a:cubicBezTo>
                    <a:pt x="0" y="46228"/>
                    <a:pt x="46482" y="0"/>
                    <a:pt x="104013" y="0"/>
                  </a:cubicBezTo>
                  <a:lnTo>
                    <a:pt x="7114794" y="0"/>
                  </a:lnTo>
                  <a:cubicBezTo>
                    <a:pt x="7172198" y="0"/>
                    <a:pt x="7218807" y="46228"/>
                    <a:pt x="7218807" y="103251"/>
                  </a:cubicBezTo>
                  <a:lnTo>
                    <a:pt x="7218807" y="1300353"/>
                  </a:lnTo>
                  <a:cubicBezTo>
                    <a:pt x="7218807" y="1357376"/>
                    <a:pt x="7172325" y="1403604"/>
                    <a:pt x="7114794" y="1403604"/>
                  </a:cubicBezTo>
                  <a:lnTo>
                    <a:pt x="104013" y="1403604"/>
                  </a:lnTo>
                  <a:cubicBezTo>
                    <a:pt x="46609" y="1403604"/>
                    <a:pt x="0" y="1357376"/>
                    <a:pt x="0" y="1300353"/>
                  </a:cubicBezTo>
                  <a:close/>
                </a:path>
              </a:pathLst>
            </a:custGeom>
            <a:solidFill>
              <a:srgbClr val="CCEE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7231507" cy="1416304"/>
            </a:xfrm>
            <a:custGeom>
              <a:avLst/>
              <a:gdLst/>
              <a:ahLst/>
              <a:cxnLst/>
              <a:rect l="l" t="t" r="r" b="b"/>
              <a:pathLst>
                <a:path w="7231507" h="1416304">
                  <a:moveTo>
                    <a:pt x="0" y="109601"/>
                  </a:moveTo>
                  <a:cubicBezTo>
                    <a:pt x="0" y="49022"/>
                    <a:pt x="49403" y="0"/>
                    <a:pt x="110363" y="0"/>
                  </a:cubicBezTo>
                  <a:lnTo>
                    <a:pt x="7121144" y="0"/>
                  </a:lnTo>
                  <a:lnTo>
                    <a:pt x="7121144" y="6350"/>
                  </a:lnTo>
                  <a:lnTo>
                    <a:pt x="7121144" y="0"/>
                  </a:lnTo>
                  <a:cubicBezTo>
                    <a:pt x="7181976" y="0"/>
                    <a:pt x="7231507" y="49022"/>
                    <a:pt x="7231507" y="109601"/>
                  </a:cubicBezTo>
                  <a:lnTo>
                    <a:pt x="7225157" y="109601"/>
                  </a:lnTo>
                  <a:lnTo>
                    <a:pt x="7231507" y="109601"/>
                  </a:lnTo>
                  <a:lnTo>
                    <a:pt x="7231507" y="1306703"/>
                  </a:lnTo>
                  <a:lnTo>
                    <a:pt x="7225157" y="1306703"/>
                  </a:lnTo>
                  <a:lnTo>
                    <a:pt x="7231507" y="1306703"/>
                  </a:lnTo>
                  <a:cubicBezTo>
                    <a:pt x="7231507" y="1367282"/>
                    <a:pt x="7182103" y="1416304"/>
                    <a:pt x="7121144" y="1416304"/>
                  </a:cubicBezTo>
                  <a:lnTo>
                    <a:pt x="7121144" y="1409954"/>
                  </a:lnTo>
                  <a:lnTo>
                    <a:pt x="7121144" y="1416304"/>
                  </a:lnTo>
                  <a:lnTo>
                    <a:pt x="110363" y="1416304"/>
                  </a:lnTo>
                  <a:lnTo>
                    <a:pt x="110363" y="1409954"/>
                  </a:lnTo>
                  <a:lnTo>
                    <a:pt x="110363" y="1416304"/>
                  </a:lnTo>
                  <a:cubicBezTo>
                    <a:pt x="49530" y="1416304"/>
                    <a:pt x="0" y="1367282"/>
                    <a:pt x="0" y="1306703"/>
                  </a:cubicBezTo>
                  <a:lnTo>
                    <a:pt x="0" y="109601"/>
                  </a:lnTo>
                  <a:lnTo>
                    <a:pt x="6350" y="109601"/>
                  </a:lnTo>
                  <a:lnTo>
                    <a:pt x="0" y="109601"/>
                  </a:lnTo>
                  <a:moveTo>
                    <a:pt x="12700" y="109601"/>
                  </a:moveTo>
                  <a:lnTo>
                    <a:pt x="12700" y="1306703"/>
                  </a:lnTo>
                  <a:lnTo>
                    <a:pt x="6350" y="1306703"/>
                  </a:lnTo>
                  <a:lnTo>
                    <a:pt x="12700" y="1306703"/>
                  </a:lnTo>
                  <a:cubicBezTo>
                    <a:pt x="12700" y="1360170"/>
                    <a:pt x="56388" y="1403604"/>
                    <a:pt x="110363" y="1403604"/>
                  </a:cubicBezTo>
                  <a:lnTo>
                    <a:pt x="7121144" y="1403604"/>
                  </a:lnTo>
                  <a:cubicBezTo>
                    <a:pt x="7175119" y="1403604"/>
                    <a:pt x="7218807" y="1360170"/>
                    <a:pt x="7218807" y="1306703"/>
                  </a:cubicBezTo>
                  <a:lnTo>
                    <a:pt x="7218807" y="109601"/>
                  </a:lnTo>
                  <a:cubicBezTo>
                    <a:pt x="7218807" y="56134"/>
                    <a:pt x="7175119" y="12700"/>
                    <a:pt x="7121144" y="12700"/>
                  </a:cubicBezTo>
                  <a:lnTo>
                    <a:pt x="110363" y="12700"/>
                  </a:lnTo>
                  <a:lnTo>
                    <a:pt x="110363" y="6350"/>
                  </a:lnTo>
                  <a:lnTo>
                    <a:pt x="110363" y="12700"/>
                  </a:lnTo>
                  <a:cubicBezTo>
                    <a:pt x="56388" y="12700"/>
                    <a:pt x="12700" y="56134"/>
                    <a:pt x="12700" y="109601"/>
                  </a:cubicBezTo>
                  <a:close/>
                </a:path>
              </a:pathLst>
            </a:custGeom>
            <a:solidFill>
              <a:srgbClr val="B2D4E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86014" y="3248237"/>
            <a:ext cx="2418902" cy="31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5"/>
              </a:lnSpc>
            </a:pPr>
            <a:r>
              <a:rPr lang="en-US" sz="1874" b="1" dirty="0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Copilot Agent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7785" y="3571220"/>
            <a:ext cx="5026523" cy="26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437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Handles all user-facing conversational interactions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87480" y="4345337"/>
            <a:ext cx="5423592" cy="1062190"/>
            <a:chOff x="0" y="0"/>
            <a:chExt cx="7231456" cy="1416253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7218807" cy="1403604"/>
            </a:xfrm>
            <a:custGeom>
              <a:avLst/>
              <a:gdLst/>
              <a:ahLst/>
              <a:cxnLst/>
              <a:rect l="l" t="t" r="r" b="b"/>
              <a:pathLst>
                <a:path w="7218807" h="1403604">
                  <a:moveTo>
                    <a:pt x="0" y="103251"/>
                  </a:moveTo>
                  <a:cubicBezTo>
                    <a:pt x="0" y="46228"/>
                    <a:pt x="46482" y="0"/>
                    <a:pt x="104013" y="0"/>
                  </a:cubicBezTo>
                  <a:lnTo>
                    <a:pt x="7114794" y="0"/>
                  </a:lnTo>
                  <a:cubicBezTo>
                    <a:pt x="7172198" y="0"/>
                    <a:pt x="7218807" y="46228"/>
                    <a:pt x="7218807" y="103251"/>
                  </a:cubicBezTo>
                  <a:lnTo>
                    <a:pt x="7218807" y="1300353"/>
                  </a:lnTo>
                  <a:cubicBezTo>
                    <a:pt x="7218807" y="1357376"/>
                    <a:pt x="7172325" y="1403604"/>
                    <a:pt x="7114794" y="1403604"/>
                  </a:cubicBezTo>
                  <a:lnTo>
                    <a:pt x="104013" y="1403604"/>
                  </a:lnTo>
                  <a:cubicBezTo>
                    <a:pt x="46609" y="1403604"/>
                    <a:pt x="0" y="1357376"/>
                    <a:pt x="0" y="1300353"/>
                  </a:cubicBezTo>
                  <a:close/>
                </a:path>
              </a:pathLst>
            </a:custGeom>
            <a:solidFill>
              <a:srgbClr val="CCEE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7231507" cy="1416304"/>
            </a:xfrm>
            <a:custGeom>
              <a:avLst/>
              <a:gdLst/>
              <a:ahLst/>
              <a:cxnLst/>
              <a:rect l="l" t="t" r="r" b="b"/>
              <a:pathLst>
                <a:path w="7231507" h="1416304">
                  <a:moveTo>
                    <a:pt x="0" y="109601"/>
                  </a:moveTo>
                  <a:cubicBezTo>
                    <a:pt x="0" y="49022"/>
                    <a:pt x="49403" y="0"/>
                    <a:pt x="110363" y="0"/>
                  </a:cubicBezTo>
                  <a:lnTo>
                    <a:pt x="7121144" y="0"/>
                  </a:lnTo>
                  <a:lnTo>
                    <a:pt x="7121144" y="6350"/>
                  </a:lnTo>
                  <a:lnTo>
                    <a:pt x="7121144" y="0"/>
                  </a:lnTo>
                  <a:cubicBezTo>
                    <a:pt x="7181976" y="0"/>
                    <a:pt x="7231507" y="49022"/>
                    <a:pt x="7231507" y="109601"/>
                  </a:cubicBezTo>
                  <a:lnTo>
                    <a:pt x="7225157" y="109601"/>
                  </a:lnTo>
                  <a:lnTo>
                    <a:pt x="7231507" y="109601"/>
                  </a:lnTo>
                  <a:lnTo>
                    <a:pt x="7231507" y="1306703"/>
                  </a:lnTo>
                  <a:lnTo>
                    <a:pt x="7225157" y="1306703"/>
                  </a:lnTo>
                  <a:lnTo>
                    <a:pt x="7231507" y="1306703"/>
                  </a:lnTo>
                  <a:cubicBezTo>
                    <a:pt x="7231507" y="1367282"/>
                    <a:pt x="7182103" y="1416304"/>
                    <a:pt x="7121144" y="1416304"/>
                  </a:cubicBezTo>
                  <a:lnTo>
                    <a:pt x="7121144" y="1409954"/>
                  </a:lnTo>
                  <a:lnTo>
                    <a:pt x="7121144" y="1416304"/>
                  </a:lnTo>
                  <a:lnTo>
                    <a:pt x="110363" y="1416304"/>
                  </a:lnTo>
                  <a:lnTo>
                    <a:pt x="110363" y="1409954"/>
                  </a:lnTo>
                  <a:lnTo>
                    <a:pt x="110363" y="1416304"/>
                  </a:lnTo>
                  <a:cubicBezTo>
                    <a:pt x="49530" y="1416304"/>
                    <a:pt x="0" y="1367282"/>
                    <a:pt x="0" y="1306703"/>
                  </a:cubicBezTo>
                  <a:lnTo>
                    <a:pt x="0" y="109601"/>
                  </a:lnTo>
                  <a:lnTo>
                    <a:pt x="6350" y="109601"/>
                  </a:lnTo>
                  <a:lnTo>
                    <a:pt x="0" y="109601"/>
                  </a:lnTo>
                  <a:moveTo>
                    <a:pt x="12700" y="109601"/>
                  </a:moveTo>
                  <a:lnTo>
                    <a:pt x="12700" y="1306703"/>
                  </a:lnTo>
                  <a:lnTo>
                    <a:pt x="6350" y="1306703"/>
                  </a:lnTo>
                  <a:lnTo>
                    <a:pt x="12700" y="1306703"/>
                  </a:lnTo>
                  <a:cubicBezTo>
                    <a:pt x="12700" y="1360170"/>
                    <a:pt x="56388" y="1403604"/>
                    <a:pt x="110363" y="1403604"/>
                  </a:cubicBezTo>
                  <a:lnTo>
                    <a:pt x="7121144" y="1403604"/>
                  </a:lnTo>
                  <a:cubicBezTo>
                    <a:pt x="7175119" y="1403604"/>
                    <a:pt x="7218807" y="1360170"/>
                    <a:pt x="7218807" y="1306703"/>
                  </a:cubicBezTo>
                  <a:lnTo>
                    <a:pt x="7218807" y="109601"/>
                  </a:lnTo>
                  <a:cubicBezTo>
                    <a:pt x="7218807" y="56134"/>
                    <a:pt x="7175119" y="12700"/>
                    <a:pt x="7121144" y="12700"/>
                  </a:cubicBezTo>
                  <a:lnTo>
                    <a:pt x="110363" y="12700"/>
                  </a:lnTo>
                  <a:lnTo>
                    <a:pt x="110363" y="6350"/>
                  </a:lnTo>
                  <a:lnTo>
                    <a:pt x="110363" y="12700"/>
                  </a:lnTo>
                  <a:cubicBezTo>
                    <a:pt x="56388" y="12700"/>
                    <a:pt x="12700" y="56134"/>
                    <a:pt x="12700" y="109601"/>
                  </a:cubicBezTo>
                  <a:close/>
                </a:path>
              </a:pathLst>
            </a:custGeom>
            <a:solidFill>
              <a:srgbClr val="B2D4E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86014" y="4565647"/>
            <a:ext cx="2489597" cy="31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5"/>
              </a:lnSpc>
            </a:pPr>
            <a:r>
              <a:rPr lang="en-US" sz="1874" b="1" dirty="0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Power Automate Flows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62349" y="4947970"/>
            <a:ext cx="5026523" cy="26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437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Add Employee · Leave Request · Delete Employee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87480" y="5611923"/>
            <a:ext cx="5423592" cy="1062190"/>
            <a:chOff x="0" y="0"/>
            <a:chExt cx="7231456" cy="1416253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7218807" cy="1403604"/>
            </a:xfrm>
            <a:custGeom>
              <a:avLst/>
              <a:gdLst/>
              <a:ahLst/>
              <a:cxnLst/>
              <a:rect l="l" t="t" r="r" b="b"/>
              <a:pathLst>
                <a:path w="7218807" h="1403604">
                  <a:moveTo>
                    <a:pt x="0" y="103251"/>
                  </a:moveTo>
                  <a:cubicBezTo>
                    <a:pt x="0" y="46228"/>
                    <a:pt x="46482" y="0"/>
                    <a:pt x="104013" y="0"/>
                  </a:cubicBezTo>
                  <a:lnTo>
                    <a:pt x="7114794" y="0"/>
                  </a:lnTo>
                  <a:cubicBezTo>
                    <a:pt x="7172198" y="0"/>
                    <a:pt x="7218807" y="46228"/>
                    <a:pt x="7218807" y="103251"/>
                  </a:cubicBezTo>
                  <a:lnTo>
                    <a:pt x="7218807" y="1300353"/>
                  </a:lnTo>
                  <a:cubicBezTo>
                    <a:pt x="7218807" y="1357376"/>
                    <a:pt x="7172325" y="1403604"/>
                    <a:pt x="7114794" y="1403604"/>
                  </a:cubicBezTo>
                  <a:lnTo>
                    <a:pt x="104013" y="1403604"/>
                  </a:lnTo>
                  <a:cubicBezTo>
                    <a:pt x="46609" y="1403604"/>
                    <a:pt x="0" y="1357376"/>
                    <a:pt x="0" y="1300353"/>
                  </a:cubicBezTo>
                  <a:close/>
                </a:path>
              </a:pathLst>
            </a:custGeom>
            <a:solidFill>
              <a:srgbClr val="CCEE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7231507" cy="1416304"/>
            </a:xfrm>
            <a:custGeom>
              <a:avLst/>
              <a:gdLst/>
              <a:ahLst/>
              <a:cxnLst/>
              <a:rect l="l" t="t" r="r" b="b"/>
              <a:pathLst>
                <a:path w="7231507" h="1416304">
                  <a:moveTo>
                    <a:pt x="0" y="109601"/>
                  </a:moveTo>
                  <a:cubicBezTo>
                    <a:pt x="0" y="49022"/>
                    <a:pt x="49403" y="0"/>
                    <a:pt x="110363" y="0"/>
                  </a:cubicBezTo>
                  <a:lnTo>
                    <a:pt x="7121144" y="0"/>
                  </a:lnTo>
                  <a:lnTo>
                    <a:pt x="7121144" y="6350"/>
                  </a:lnTo>
                  <a:lnTo>
                    <a:pt x="7121144" y="0"/>
                  </a:lnTo>
                  <a:cubicBezTo>
                    <a:pt x="7181976" y="0"/>
                    <a:pt x="7231507" y="49022"/>
                    <a:pt x="7231507" y="109601"/>
                  </a:cubicBezTo>
                  <a:lnTo>
                    <a:pt x="7225157" y="109601"/>
                  </a:lnTo>
                  <a:lnTo>
                    <a:pt x="7231507" y="109601"/>
                  </a:lnTo>
                  <a:lnTo>
                    <a:pt x="7231507" y="1306703"/>
                  </a:lnTo>
                  <a:lnTo>
                    <a:pt x="7225157" y="1306703"/>
                  </a:lnTo>
                  <a:lnTo>
                    <a:pt x="7231507" y="1306703"/>
                  </a:lnTo>
                  <a:cubicBezTo>
                    <a:pt x="7231507" y="1367282"/>
                    <a:pt x="7182103" y="1416304"/>
                    <a:pt x="7121144" y="1416304"/>
                  </a:cubicBezTo>
                  <a:lnTo>
                    <a:pt x="7121144" y="1409954"/>
                  </a:lnTo>
                  <a:lnTo>
                    <a:pt x="7121144" y="1416304"/>
                  </a:lnTo>
                  <a:lnTo>
                    <a:pt x="110363" y="1416304"/>
                  </a:lnTo>
                  <a:lnTo>
                    <a:pt x="110363" y="1409954"/>
                  </a:lnTo>
                  <a:lnTo>
                    <a:pt x="110363" y="1416304"/>
                  </a:lnTo>
                  <a:cubicBezTo>
                    <a:pt x="49530" y="1416304"/>
                    <a:pt x="0" y="1367282"/>
                    <a:pt x="0" y="1306703"/>
                  </a:cubicBezTo>
                  <a:lnTo>
                    <a:pt x="0" y="109601"/>
                  </a:lnTo>
                  <a:lnTo>
                    <a:pt x="6350" y="109601"/>
                  </a:lnTo>
                  <a:lnTo>
                    <a:pt x="0" y="109601"/>
                  </a:lnTo>
                  <a:moveTo>
                    <a:pt x="12700" y="109601"/>
                  </a:moveTo>
                  <a:lnTo>
                    <a:pt x="12700" y="1306703"/>
                  </a:lnTo>
                  <a:lnTo>
                    <a:pt x="6350" y="1306703"/>
                  </a:lnTo>
                  <a:lnTo>
                    <a:pt x="12700" y="1306703"/>
                  </a:lnTo>
                  <a:cubicBezTo>
                    <a:pt x="12700" y="1360170"/>
                    <a:pt x="56388" y="1403604"/>
                    <a:pt x="110363" y="1403604"/>
                  </a:cubicBezTo>
                  <a:lnTo>
                    <a:pt x="7121144" y="1403604"/>
                  </a:lnTo>
                  <a:cubicBezTo>
                    <a:pt x="7175119" y="1403604"/>
                    <a:pt x="7218807" y="1360170"/>
                    <a:pt x="7218807" y="1306703"/>
                  </a:cubicBezTo>
                  <a:lnTo>
                    <a:pt x="7218807" y="109601"/>
                  </a:lnTo>
                  <a:cubicBezTo>
                    <a:pt x="7218807" y="56134"/>
                    <a:pt x="7175119" y="12700"/>
                    <a:pt x="7121144" y="12700"/>
                  </a:cubicBezTo>
                  <a:lnTo>
                    <a:pt x="110363" y="12700"/>
                  </a:lnTo>
                  <a:lnTo>
                    <a:pt x="110363" y="6350"/>
                  </a:lnTo>
                  <a:lnTo>
                    <a:pt x="110363" y="12700"/>
                  </a:lnTo>
                  <a:cubicBezTo>
                    <a:pt x="56388" y="12700"/>
                    <a:pt x="12700" y="56134"/>
                    <a:pt x="12700" y="109601"/>
                  </a:cubicBezTo>
                  <a:close/>
                </a:path>
              </a:pathLst>
            </a:custGeom>
            <a:solidFill>
              <a:srgbClr val="B2D4E5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86014" y="5756664"/>
            <a:ext cx="2418902" cy="31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5"/>
              </a:lnSpc>
            </a:pPr>
            <a:r>
              <a:rPr lang="en-US" sz="1874" b="1" dirty="0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Dataverse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86014" y="6200334"/>
            <a:ext cx="5026523" cy="26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437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Centralized, structured backend storage for all HR data</a:t>
            </a:r>
          </a:p>
        </p:txBody>
      </p:sp>
      <p:sp>
        <p:nvSpPr>
          <p:cNvPr id="29" name="Freeform 29" descr="preencoded.png"/>
          <p:cNvSpPr/>
          <p:nvPr/>
        </p:nvSpPr>
        <p:spPr>
          <a:xfrm>
            <a:off x="1025704" y="6898742"/>
            <a:ext cx="460619" cy="460619"/>
          </a:xfrm>
          <a:custGeom>
            <a:avLst/>
            <a:gdLst/>
            <a:ahLst/>
            <a:cxnLst/>
            <a:rect l="l" t="t" r="r" b="b"/>
            <a:pathLst>
              <a:path w="460619" h="460619">
                <a:moveTo>
                  <a:pt x="0" y="0"/>
                </a:moveTo>
                <a:lnTo>
                  <a:pt x="460620" y="0"/>
                </a:lnTo>
                <a:lnTo>
                  <a:pt x="460620" y="460620"/>
                </a:lnTo>
                <a:lnTo>
                  <a:pt x="0" y="4606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01" r="-5103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0" name="TextBox 30"/>
          <p:cNvSpPr txBox="1"/>
          <p:nvPr/>
        </p:nvSpPr>
        <p:spPr>
          <a:xfrm>
            <a:off x="1602581" y="6804764"/>
            <a:ext cx="3071070" cy="31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5"/>
              </a:lnSpc>
            </a:pPr>
            <a:r>
              <a:rPr lang="en-US" sz="1874" b="1" dirty="0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Conversational AI Assistant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88784" y="7190579"/>
            <a:ext cx="7466562" cy="26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437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Natural language interface for all HR requests</a:t>
            </a:r>
          </a:p>
        </p:txBody>
      </p:sp>
      <p:sp>
        <p:nvSpPr>
          <p:cNvPr id="32" name="Freeform 32" descr="preencoded.png"/>
          <p:cNvSpPr/>
          <p:nvPr/>
        </p:nvSpPr>
        <p:spPr>
          <a:xfrm>
            <a:off x="1021405" y="8574790"/>
            <a:ext cx="460619" cy="460619"/>
          </a:xfrm>
          <a:custGeom>
            <a:avLst/>
            <a:gdLst/>
            <a:ahLst/>
            <a:cxnLst/>
            <a:rect l="l" t="t" r="r" b="b"/>
            <a:pathLst>
              <a:path w="460619" h="460619">
                <a:moveTo>
                  <a:pt x="0" y="0"/>
                </a:moveTo>
                <a:lnTo>
                  <a:pt x="460619" y="0"/>
                </a:lnTo>
                <a:lnTo>
                  <a:pt x="460619" y="460620"/>
                </a:lnTo>
                <a:lnTo>
                  <a:pt x="0" y="4606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6325" r="-16327"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33" name="TextBox 33"/>
          <p:cNvSpPr txBox="1"/>
          <p:nvPr/>
        </p:nvSpPr>
        <p:spPr>
          <a:xfrm>
            <a:off x="1602581" y="8481440"/>
            <a:ext cx="3508029" cy="31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5"/>
              </a:lnSpc>
            </a:pPr>
            <a:r>
              <a:rPr lang="en-US" sz="1874" b="1" dirty="0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Employee Lifecycle Automation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02581" y="8879790"/>
            <a:ext cx="7466562" cy="26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437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End-to-end automated onboarding and offboarding</a:t>
            </a:r>
          </a:p>
        </p:txBody>
      </p:sp>
      <p:sp>
        <p:nvSpPr>
          <p:cNvPr id="35" name="Freeform 35" descr="preencoded.png"/>
          <p:cNvSpPr/>
          <p:nvPr/>
        </p:nvSpPr>
        <p:spPr>
          <a:xfrm>
            <a:off x="1021405" y="7718916"/>
            <a:ext cx="460619" cy="460619"/>
          </a:xfrm>
          <a:custGeom>
            <a:avLst/>
            <a:gdLst/>
            <a:ahLst/>
            <a:cxnLst/>
            <a:rect l="l" t="t" r="r" b="b"/>
            <a:pathLst>
              <a:path w="460619" h="460619">
                <a:moveTo>
                  <a:pt x="0" y="0"/>
                </a:moveTo>
                <a:lnTo>
                  <a:pt x="460620" y="0"/>
                </a:lnTo>
                <a:lnTo>
                  <a:pt x="460620" y="460620"/>
                </a:lnTo>
                <a:lnTo>
                  <a:pt x="0" y="4606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6" name="TextBox 36"/>
          <p:cNvSpPr txBox="1"/>
          <p:nvPr/>
        </p:nvSpPr>
        <p:spPr>
          <a:xfrm>
            <a:off x="1588784" y="7661521"/>
            <a:ext cx="2829077" cy="31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5"/>
              </a:lnSpc>
            </a:pPr>
            <a:r>
              <a:rPr lang="en-US" sz="1874" b="1" dirty="0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Leave Request Processing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88784" y="8072057"/>
            <a:ext cx="7466562" cy="26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437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Instant submission and approval routing</a:t>
            </a:r>
          </a:p>
        </p:txBody>
      </p:sp>
      <p:sp>
        <p:nvSpPr>
          <p:cNvPr id="38" name="Freeform 38" descr="preencoded.png"/>
          <p:cNvSpPr/>
          <p:nvPr/>
        </p:nvSpPr>
        <p:spPr>
          <a:xfrm>
            <a:off x="1021404" y="9352253"/>
            <a:ext cx="460619" cy="460619"/>
          </a:xfrm>
          <a:custGeom>
            <a:avLst/>
            <a:gdLst/>
            <a:ahLst/>
            <a:cxnLst/>
            <a:rect l="l" t="t" r="r" b="b"/>
            <a:pathLst>
              <a:path w="460619" h="460619">
                <a:moveTo>
                  <a:pt x="0" y="0"/>
                </a:moveTo>
                <a:lnTo>
                  <a:pt x="460619" y="0"/>
                </a:lnTo>
                <a:lnTo>
                  <a:pt x="460619" y="460620"/>
                </a:lnTo>
                <a:lnTo>
                  <a:pt x="0" y="4606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4081" b="-4081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9" name="TextBox 39"/>
          <p:cNvSpPr txBox="1"/>
          <p:nvPr/>
        </p:nvSpPr>
        <p:spPr>
          <a:xfrm>
            <a:off x="1588784" y="9329106"/>
            <a:ext cx="3814762" cy="31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5"/>
              </a:lnSpc>
            </a:pPr>
            <a:r>
              <a:rPr lang="en-US" sz="1874" b="1" dirty="0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Input Validation &amp; Error Handling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02581" y="9687523"/>
            <a:ext cx="7466562" cy="26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74"/>
              </a:lnSpc>
            </a:pPr>
            <a:r>
              <a:rPr lang="en-US" sz="1437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Built-in guardrails ensure data integrity at every step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AE48763-FC65-5EB1-9673-02DED545FA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01" y="714590"/>
            <a:ext cx="9354869" cy="42473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166BE0-B821-6506-7CAE-D1143E43CE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01" y="5197509"/>
            <a:ext cx="9354869" cy="47522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45804" y="769296"/>
            <a:ext cx="4610995" cy="59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3625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Results &amp; Impact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5804" y="1572663"/>
            <a:ext cx="16396392" cy="236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0"/>
              </a:lnSpc>
            </a:pPr>
            <a:r>
              <a:rPr lang="en-US" sz="1375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Automation drives measurable efficiency and accuracy gains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45804" y="2317699"/>
            <a:ext cx="5460206" cy="1485452"/>
            <a:chOff x="0" y="0"/>
            <a:chExt cx="7280275" cy="19806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80275" cy="1980565"/>
            </a:xfrm>
            <a:custGeom>
              <a:avLst/>
              <a:gdLst/>
              <a:ahLst/>
              <a:cxnLst/>
              <a:rect l="l" t="t" r="r" b="b"/>
              <a:pathLst>
                <a:path w="7280275" h="1980565">
                  <a:moveTo>
                    <a:pt x="0" y="121920"/>
                  </a:moveTo>
                  <a:cubicBezTo>
                    <a:pt x="0" y="54610"/>
                    <a:pt x="54610" y="0"/>
                    <a:pt x="121920" y="0"/>
                  </a:cubicBezTo>
                  <a:lnTo>
                    <a:pt x="7158355" y="0"/>
                  </a:lnTo>
                  <a:cubicBezTo>
                    <a:pt x="7225665" y="0"/>
                    <a:pt x="7280275" y="54610"/>
                    <a:pt x="7280275" y="121920"/>
                  </a:cubicBezTo>
                  <a:lnTo>
                    <a:pt x="7280275" y="1858645"/>
                  </a:lnTo>
                  <a:cubicBezTo>
                    <a:pt x="7280275" y="1925955"/>
                    <a:pt x="7225665" y="1980565"/>
                    <a:pt x="7158355" y="1980565"/>
                  </a:cubicBezTo>
                  <a:lnTo>
                    <a:pt x="121920" y="1980565"/>
                  </a:lnTo>
                  <a:cubicBezTo>
                    <a:pt x="54610" y="1980565"/>
                    <a:pt x="0" y="1925955"/>
                    <a:pt x="0" y="185864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5804" y="2298649"/>
            <a:ext cx="5460206" cy="76200"/>
            <a:chOff x="0" y="0"/>
            <a:chExt cx="7280275" cy="101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80275" cy="101600"/>
            </a:xfrm>
            <a:custGeom>
              <a:avLst/>
              <a:gdLst/>
              <a:ahLst/>
              <a:cxnLst/>
              <a:rect l="l" t="t" r="r" b="b"/>
              <a:pathLst>
                <a:path w="7280275" h="101600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7229475" y="0"/>
                  </a:lnTo>
                  <a:cubicBezTo>
                    <a:pt x="7257542" y="0"/>
                    <a:pt x="7280275" y="22733"/>
                    <a:pt x="7280275" y="50800"/>
                  </a:cubicBezTo>
                  <a:cubicBezTo>
                    <a:pt x="7280275" y="78867"/>
                    <a:pt x="7257542" y="101600"/>
                    <a:pt x="7229475" y="101600"/>
                  </a:cubicBezTo>
                  <a:lnTo>
                    <a:pt x="50800" y="101600"/>
                  </a:lnTo>
                  <a:cubicBezTo>
                    <a:pt x="22733" y="101600"/>
                    <a:pt x="0" y="78867"/>
                    <a:pt x="0" y="50800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412484" y="2054276"/>
            <a:ext cx="526847" cy="526847"/>
            <a:chOff x="0" y="0"/>
            <a:chExt cx="702462" cy="70246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437" cy="702437"/>
            </a:xfrm>
            <a:custGeom>
              <a:avLst/>
              <a:gdLst/>
              <a:ahLst/>
              <a:cxnLst/>
              <a:rect l="l" t="t" r="r" b="b"/>
              <a:pathLst>
                <a:path w="702437" h="702437">
                  <a:moveTo>
                    <a:pt x="0" y="351282"/>
                  </a:moveTo>
                  <a:cubicBezTo>
                    <a:pt x="0" y="157226"/>
                    <a:pt x="157226" y="0"/>
                    <a:pt x="351282" y="0"/>
                  </a:cubicBezTo>
                  <a:cubicBezTo>
                    <a:pt x="545338" y="0"/>
                    <a:pt x="702437" y="157226"/>
                    <a:pt x="702437" y="351282"/>
                  </a:cubicBezTo>
                  <a:cubicBezTo>
                    <a:pt x="702437" y="545338"/>
                    <a:pt x="545211" y="702437"/>
                    <a:pt x="351282" y="702437"/>
                  </a:cubicBezTo>
                  <a:cubicBezTo>
                    <a:pt x="157353" y="702437"/>
                    <a:pt x="0" y="545211"/>
                    <a:pt x="0" y="351282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570532" y="2157413"/>
            <a:ext cx="210741" cy="29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625" b="1">
                <a:solidFill>
                  <a:srgbClr val="FFFFFF"/>
                </a:solidFill>
                <a:latin typeface="Petrona Bold"/>
                <a:ea typeface="Petrona Bold"/>
                <a:cs typeface="Petrona Bold"/>
                <a:sym typeface="Petrona Bold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0466" y="2737695"/>
            <a:ext cx="3355334" cy="278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9"/>
              </a:lnSpc>
            </a:pPr>
            <a:r>
              <a:rPr lang="en-US" sz="1812" b="1" dirty="0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Reduced Manual Effort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40466" y="3144145"/>
            <a:ext cx="5070872" cy="46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0"/>
              </a:lnSpc>
            </a:pPr>
            <a:r>
              <a:rPr lang="en-US" sz="1375" dirty="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HR staff freed from repetitive data entry and request routing tasks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45804" y="4175369"/>
            <a:ext cx="5460206" cy="1485452"/>
            <a:chOff x="0" y="0"/>
            <a:chExt cx="7280275" cy="19806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280275" cy="1980565"/>
            </a:xfrm>
            <a:custGeom>
              <a:avLst/>
              <a:gdLst/>
              <a:ahLst/>
              <a:cxnLst/>
              <a:rect l="l" t="t" r="r" b="b"/>
              <a:pathLst>
                <a:path w="7280275" h="1980565">
                  <a:moveTo>
                    <a:pt x="0" y="121920"/>
                  </a:moveTo>
                  <a:cubicBezTo>
                    <a:pt x="0" y="54610"/>
                    <a:pt x="54610" y="0"/>
                    <a:pt x="121920" y="0"/>
                  </a:cubicBezTo>
                  <a:lnTo>
                    <a:pt x="7158355" y="0"/>
                  </a:lnTo>
                  <a:cubicBezTo>
                    <a:pt x="7225665" y="0"/>
                    <a:pt x="7280275" y="54610"/>
                    <a:pt x="7280275" y="121920"/>
                  </a:cubicBezTo>
                  <a:lnTo>
                    <a:pt x="7280275" y="1858645"/>
                  </a:lnTo>
                  <a:cubicBezTo>
                    <a:pt x="7280275" y="1925955"/>
                    <a:pt x="7225665" y="1980565"/>
                    <a:pt x="7158355" y="1980565"/>
                  </a:cubicBezTo>
                  <a:lnTo>
                    <a:pt x="121920" y="1980565"/>
                  </a:lnTo>
                  <a:cubicBezTo>
                    <a:pt x="54610" y="1980565"/>
                    <a:pt x="0" y="1925955"/>
                    <a:pt x="0" y="185864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45804" y="4156319"/>
            <a:ext cx="5460206" cy="76200"/>
            <a:chOff x="0" y="0"/>
            <a:chExt cx="7280275" cy="1016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280275" cy="101600"/>
            </a:xfrm>
            <a:custGeom>
              <a:avLst/>
              <a:gdLst/>
              <a:ahLst/>
              <a:cxnLst/>
              <a:rect l="l" t="t" r="r" b="b"/>
              <a:pathLst>
                <a:path w="7280275" h="101600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7229475" y="0"/>
                  </a:lnTo>
                  <a:cubicBezTo>
                    <a:pt x="7257542" y="0"/>
                    <a:pt x="7280275" y="22733"/>
                    <a:pt x="7280275" y="50800"/>
                  </a:cubicBezTo>
                  <a:cubicBezTo>
                    <a:pt x="7280275" y="78867"/>
                    <a:pt x="7257542" y="101600"/>
                    <a:pt x="7229475" y="101600"/>
                  </a:cubicBezTo>
                  <a:lnTo>
                    <a:pt x="50800" y="101600"/>
                  </a:lnTo>
                  <a:cubicBezTo>
                    <a:pt x="22733" y="101600"/>
                    <a:pt x="0" y="78867"/>
                    <a:pt x="0" y="50800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412484" y="3911946"/>
            <a:ext cx="526847" cy="526847"/>
            <a:chOff x="0" y="0"/>
            <a:chExt cx="702462" cy="70246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02437" cy="702437"/>
            </a:xfrm>
            <a:custGeom>
              <a:avLst/>
              <a:gdLst/>
              <a:ahLst/>
              <a:cxnLst/>
              <a:rect l="l" t="t" r="r" b="b"/>
              <a:pathLst>
                <a:path w="702437" h="702437">
                  <a:moveTo>
                    <a:pt x="0" y="351282"/>
                  </a:moveTo>
                  <a:cubicBezTo>
                    <a:pt x="0" y="157226"/>
                    <a:pt x="157226" y="0"/>
                    <a:pt x="351282" y="0"/>
                  </a:cubicBezTo>
                  <a:cubicBezTo>
                    <a:pt x="545338" y="0"/>
                    <a:pt x="702437" y="157226"/>
                    <a:pt x="702437" y="351282"/>
                  </a:cubicBezTo>
                  <a:cubicBezTo>
                    <a:pt x="702437" y="545338"/>
                    <a:pt x="545211" y="702437"/>
                    <a:pt x="351282" y="702437"/>
                  </a:cubicBezTo>
                  <a:cubicBezTo>
                    <a:pt x="157353" y="702437"/>
                    <a:pt x="0" y="545211"/>
                    <a:pt x="0" y="351282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570532" y="4015083"/>
            <a:ext cx="210741" cy="29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625" b="1">
                <a:solidFill>
                  <a:srgbClr val="FFFFFF"/>
                </a:solidFill>
                <a:latin typeface="Petrona Bold"/>
                <a:ea typeface="Petrona Bold"/>
                <a:cs typeface="Petrona Bold"/>
                <a:sym typeface="Petrona Bold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40466" y="4595365"/>
            <a:ext cx="2305498" cy="307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9"/>
              </a:lnSpc>
            </a:pPr>
            <a:r>
              <a:rPr lang="en-US" sz="1812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Faster Processing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40466" y="5001816"/>
            <a:ext cx="5070872" cy="46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0"/>
              </a:lnSpc>
            </a:pPr>
            <a:r>
              <a:rPr lang="en-US" sz="137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Leave requests and employee records handled in seconds, not hours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45804" y="6033049"/>
            <a:ext cx="5460206" cy="1485452"/>
            <a:chOff x="0" y="0"/>
            <a:chExt cx="7280275" cy="198060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280275" cy="1980565"/>
            </a:xfrm>
            <a:custGeom>
              <a:avLst/>
              <a:gdLst/>
              <a:ahLst/>
              <a:cxnLst/>
              <a:rect l="l" t="t" r="r" b="b"/>
              <a:pathLst>
                <a:path w="7280275" h="1980565">
                  <a:moveTo>
                    <a:pt x="0" y="121920"/>
                  </a:moveTo>
                  <a:cubicBezTo>
                    <a:pt x="0" y="54610"/>
                    <a:pt x="54610" y="0"/>
                    <a:pt x="121920" y="0"/>
                  </a:cubicBezTo>
                  <a:lnTo>
                    <a:pt x="7158355" y="0"/>
                  </a:lnTo>
                  <a:cubicBezTo>
                    <a:pt x="7225665" y="0"/>
                    <a:pt x="7280275" y="54610"/>
                    <a:pt x="7280275" y="121920"/>
                  </a:cubicBezTo>
                  <a:lnTo>
                    <a:pt x="7280275" y="1858645"/>
                  </a:lnTo>
                  <a:cubicBezTo>
                    <a:pt x="7280275" y="1925955"/>
                    <a:pt x="7225665" y="1980565"/>
                    <a:pt x="7158355" y="1980565"/>
                  </a:cubicBezTo>
                  <a:lnTo>
                    <a:pt x="121920" y="1980565"/>
                  </a:lnTo>
                  <a:cubicBezTo>
                    <a:pt x="54610" y="1980565"/>
                    <a:pt x="0" y="1925955"/>
                    <a:pt x="0" y="185864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45804" y="6013999"/>
            <a:ext cx="5460206" cy="76200"/>
            <a:chOff x="0" y="0"/>
            <a:chExt cx="7280275" cy="1016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280275" cy="101600"/>
            </a:xfrm>
            <a:custGeom>
              <a:avLst/>
              <a:gdLst/>
              <a:ahLst/>
              <a:cxnLst/>
              <a:rect l="l" t="t" r="r" b="b"/>
              <a:pathLst>
                <a:path w="7280275" h="101600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7229475" y="0"/>
                  </a:lnTo>
                  <a:cubicBezTo>
                    <a:pt x="7257542" y="0"/>
                    <a:pt x="7280275" y="22733"/>
                    <a:pt x="7280275" y="50800"/>
                  </a:cubicBezTo>
                  <a:cubicBezTo>
                    <a:pt x="7280275" y="78867"/>
                    <a:pt x="7257542" y="101600"/>
                    <a:pt x="7229475" y="101600"/>
                  </a:cubicBezTo>
                  <a:lnTo>
                    <a:pt x="50800" y="101600"/>
                  </a:lnTo>
                  <a:cubicBezTo>
                    <a:pt x="22733" y="101600"/>
                    <a:pt x="0" y="78867"/>
                    <a:pt x="0" y="50800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412484" y="5769616"/>
            <a:ext cx="526847" cy="526847"/>
            <a:chOff x="0" y="0"/>
            <a:chExt cx="702462" cy="70246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02437" cy="702437"/>
            </a:xfrm>
            <a:custGeom>
              <a:avLst/>
              <a:gdLst/>
              <a:ahLst/>
              <a:cxnLst/>
              <a:rect l="l" t="t" r="r" b="b"/>
              <a:pathLst>
                <a:path w="702437" h="702437">
                  <a:moveTo>
                    <a:pt x="0" y="351282"/>
                  </a:moveTo>
                  <a:cubicBezTo>
                    <a:pt x="0" y="157226"/>
                    <a:pt x="157226" y="0"/>
                    <a:pt x="351282" y="0"/>
                  </a:cubicBezTo>
                  <a:cubicBezTo>
                    <a:pt x="545338" y="0"/>
                    <a:pt x="702437" y="157226"/>
                    <a:pt x="702437" y="351282"/>
                  </a:cubicBezTo>
                  <a:cubicBezTo>
                    <a:pt x="702437" y="545338"/>
                    <a:pt x="545211" y="702437"/>
                    <a:pt x="351282" y="702437"/>
                  </a:cubicBezTo>
                  <a:cubicBezTo>
                    <a:pt x="157353" y="702437"/>
                    <a:pt x="0" y="545211"/>
                    <a:pt x="0" y="351282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570532" y="5872753"/>
            <a:ext cx="210741" cy="29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625" b="1">
                <a:solidFill>
                  <a:srgbClr val="FFFFFF"/>
                </a:solidFill>
                <a:latin typeface="Petrona Bold"/>
                <a:ea typeface="Petrona Bold"/>
                <a:cs typeface="Petrona Bold"/>
                <a:sym typeface="Petrona Bold"/>
              </a:rPr>
              <a:t>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40466" y="6453035"/>
            <a:ext cx="3050534" cy="278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9"/>
              </a:lnSpc>
            </a:pPr>
            <a:r>
              <a:rPr lang="en-US" sz="1812" b="1" dirty="0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Real-Time Consistency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40466" y="6859486"/>
            <a:ext cx="5070872" cy="46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0"/>
              </a:lnSpc>
            </a:pPr>
            <a:r>
              <a:rPr lang="en-US" sz="137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All Dataverse records updated instantly with zero reconciliation lag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945804" y="7890720"/>
            <a:ext cx="5460206" cy="1485452"/>
            <a:chOff x="0" y="0"/>
            <a:chExt cx="7280275" cy="198060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280275" cy="1980565"/>
            </a:xfrm>
            <a:custGeom>
              <a:avLst/>
              <a:gdLst/>
              <a:ahLst/>
              <a:cxnLst/>
              <a:rect l="l" t="t" r="r" b="b"/>
              <a:pathLst>
                <a:path w="7280275" h="1980565">
                  <a:moveTo>
                    <a:pt x="0" y="121920"/>
                  </a:moveTo>
                  <a:cubicBezTo>
                    <a:pt x="0" y="54610"/>
                    <a:pt x="54610" y="0"/>
                    <a:pt x="121920" y="0"/>
                  </a:cubicBezTo>
                  <a:lnTo>
                    <a:pt x="7158355" y="0"/>
                  </a:lnTo>
                  <a:cubicBezTo>
                    <a:pt x="7225665" y="0"/>
                    <a:pt x="7280275" y="54610"/>
                    <a:pt x="7280275" y="121920"/>
                  </a:cubicBezTo>
                  <a:lnTo>
                    <a:pt x="7280275" y="1858645"/>
                  </a:lnTo>
                  <a:cubicBezTo>
                    <a:pt x="7280275" y="1925955"/>
                    <a:pt x="7225665" y="1980565"/>
                    <a:pt x="7158355" y="1980565"/>
                  </a:cubicBezTo>
                  <a:lnTo>
                    <a:pt x="121920" y="1980565"/>
                  </a:lnTo>
                  <a:cubicBezTo>
                    <a:pt x="54610" y="1980565"/>
                    <a:pt x="0" y="1925955"/>
                    <a:pt x="0" y="1858645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45804" y="7871670"/>
            <a:ext cx="5460206" cy="76200"/>
            <a:chOff x="0" y="0"/>
            <a:chExt cx="7280275" cy="1016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280275" cy="101600"/>
            </a:xfrm>
            <a:custGeom>
              <a:avLst/>
              <a:gdLst/>
              <a:ahLst/>
              <a:cxnLst/>
              <a:rect l="l" t="t" r="r" b="b"/>
              <a:pathLst>
                <a:path w="7280275" h="101600">
                  <a:moveTo>
                    <a:pt x="0" y="50800"/>
                  </a:moveTo>
                  <a:cubicBezTo>
                    <a:pt x="0" y="22733"/>
                    <a:pt x="22733" y="0"/>
                    <a:pt x="50800" y="0"/>
                  </a:cubicBezTo>
                  <a:lnTo>
                    <a:pt x="7229475" y="0"/>
                  </a:lnTo>
                  <a:cubicBezTo>
                    <a:pt x="7257542" y="0"/>
                    <a:pt x="7280275" y="22733"/>
                    <a:pt x="7280275" y="50800"/>
                  </a:cubicBezTo>
                  <a:cubicBezTo>
                    <a:pt x="7280275" y="78867"/>
                    <a:pt x="7257542" y="101600"/>
                    <a:pt x="7229475" y="101600"/>
                  </a:cubicBezTo>
                  <a:lnTo>
                    <a:pt x="50800" y="101600"/>
                  </a:lnTo>
                  <a:cubicBezTo>
                    <a:pt x="22733" y="101600"/>
                    <a:pt x="0" y="78867"/>
                    <a:pt x="0" y="50800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412484" y="7627296"/>
            <a:ext cx="526847" cy="526847"/>
            <a:chOff x="0" y="0"/>
            <a:chExt cx="702462" cy="70246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02437" cy="702437"/>
            </a:xfrm>
            <a:custGeom>
              <a:avLst/>
              <a:gdLst/>
              <a:ahLst/>
              <a:cxnLst/>
              <a:rect l="l" t="t" r="r" b="b"/>
              <a:pathLst>
                <a:path w="702437" h="702437">
                  <a:moveTo>
                    <a:pt x="0" y="351282"/>
                  </a:moveTo>
                  <a:cubicBezTo>
                    <a:pt x="0" y="157226"/>
                    <a:pt x="157226" y="0"/>
                    <a:pt x="351282" y="0"/>
                  </a:cubicBezTo>
                  <a:cubicBezTo>
                    <a:pt x="545338" y="0"/>
                    <a:pt x="702437" y="157226"/>
                    <a:pt x="702437" y="351282"/>
                  </a:cubicBezTo>
                  <a:cubicBezTo>
                    <a:pt x="702437" y="545338"/>
                    <a:pt x="545211" y="702437"/>
                    <a:pt x="351282" y="702437"/>
                  </a:cubicBezTo>
                  <a:cubicBezTo>
                    <a:pt x="157353" y="702437"/>
                    <a:pt x="0" y="545211"/>
                    <a:pt x="0" y="351282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3570532" y="7730433"/>
            <a:ext cx="210741" cy="29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1625" b="1">
                <a:solidFill>
                  <a:srgbClr val="FFFFFF"/>
                </a:solidFill>
                <a:latin typeface="Petrona Bold"/>
                <a:ea typeface="Petrona Bold"/>
                <a:cs typeface="Petrona Bold"/>
                <a:sym typeface="Petrona Bold"/>
              </a:rPr>
              <a:t>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40466" y="8310715"/>
            <a:ext cx="2305498" cy="307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9"/>
              </a:lnSpc>
            </a:pPr>
            <a:r>
              <a:rPr lang="en-US" sz="1812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Improved Accuracy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40466" y="8717166"/>
            <a:ext cx="5070872" cy="46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0"/>
              </a:lnSpc>
            </a:pPr>
            <a:r>
              <a:rPr lang="en-US" sz="137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Validation logic eliminates input errors before they reach the database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B994EE9-AC55-6953-0247-1C655DC65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268" y="910856"/>
            <a:ext cx="10224976" cy="40909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B60A176-6271-8140-20F1-89ADE9085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268" y="5143500"/>
            <a:ext cx="10250732" cy="4232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83739" y="847877"/>
            <a:ext cx="4308577" cy="557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7"/>
              </a:lnSpc>
            </a:pPr>
            <a:r>
              <a:rPr lang="en-US" sz="3374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Tools &amp; Technologies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3739" y="1585760"/>
            <a:ext cx="16520522" cy="216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</a:pPr>
            <a:r>
              <a:rPr lang="en-US" sz="1249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Built entirely on Microsoft Power Platform — no custom code required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8977" y="2011566"/>
            <a:ext cx="5531348" cy="1515513"/>
            <a:chOff x="0" y="0"/>
            <a:chExt cx="7375131" cy="2020684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7362444" cy="2007997"/>
            </a:xfrm>
            <a:custGeom>
              <a:avLst/>
              <a:gdLst/>
              <a:ahLst/>
              <a:cxnLst/>
              <a:rect l="l" t="t" r="r" b="b"/>
              <a:pathLst>
                <a:path w="7362444" h="2007997">
                  <a:moveTo>
                    <a:pt x="0" y="91948"/>
                  </a:moveTo>
                  <a:cubicBezTo>
                    <a:pt x="0" y="41148"/>
                    <a:pt x="41402" y="0"/>
                    <a:pt x="92329" y="0"/>
                  </a:cubicBezTo>
                  <a:lnTo>
                    <a:pt x="7270115" y="0"/>
                  </a:lnTo>
                  <a:cubicBezTo>
                    <a:pt x="7321169" y="0"/>
                    <a:pt x="7362444" y="41148"/>
                    <a:pt x="7362444" y="91948"/>
                  </a:cubicBezTo>
                  <a:lnTo>
                    <a:pt x="7362444" y="1916049"/>
                  </a:lnTo>
                  <a:cubicBezTo>
                    <a:pt x="7362444" y="1966849"/>
                    <a:pt x="7321042" y="2007997"/>
                    <a:pt x="7270115" y="2007997"/>
                  </a:cubicBezTo>
                  <a:lnTo>
                    <a:pt x="92329" y="2007997"/>
                  </a:lnTo>
                  <a:cubicBezTo>
                    <a:pt x="41275" y="2007997"/>
                    <a:pt x="0" y="1966849"/>
                    <a:pt x="0" y="1916049"/>
                  </a:cubicBezTo>
                  <a:close/>
                </a:path>
              </a:pathLst>
            </a:custGeom>
            <a:solidFill>
              <a:srgbClr val="CCEE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7375144" cy="2020697"/>
            </a:xfrm>
            <a:custGeom>
              <a:avLst/>
              <a:gdLst/>
              <a:ahLst/>
              <a:cxnLst/>
              <a:rect l="l" t="t" r="r" b="b"/>
              <a:pathLst>
                <a:path w="7375144" h="2020697">
                  <a:moveTo>
                    <a:pt x="0" y="98298"/>
                  </a:moveTo>
                  <a:cubicBezTo>
                    <a:pt x="0" y="43942"/>
                    <a:pt x="44196" y="0"/>
                    <a:pt x="98679" y="0"/>
                  </a:cubicBezTo>
                  <a:lnTo>
                    <a:pt x="7276465" y="0"/>
                  </a:lnTo>
                  <a:lnTo>
                    <a:pt x="7276465" y="6350"/>
                  </a:lnTo>
                  <a:lnTo>
                    <a:pt x="7276465" y="0"/>
                  </a:lnTo>
                  <a:cubicBezTo>
                    <a:pt x="7330948" y="0"/>
                    <a:pt x="7375144" y="43942"/>
                    <a:pt x="7375144" y="98298"/>
                  </a:cubicBezTo>
                  <a:lnTo>
                    <a:pt x="7368794" y="98298"/>
                  </a:lnTo>
                  <a:lnTo>
                    <a:pt x="7375144" y="98298"/>
                  </a:lnTo>
                  <a:lnTo>
                    <a:pt x="7375144" y="1922399"/>
                  </a:lnTo>
                  <a:lnTo>
                    <a:pt x="7368794" y="1922399"/>
                  </a:lnTo>
                  <a:lnTo>
                    <a:pt x="7375144" y="1922399"/>
                  </a:lnTo>
                  <a:cubicBezTo>
                    <a:pt x="7375144" y="1976755"/>
                    <a:pt x="7330948" y="2020697"/>
                    <a:pt x="7276465" y="2020697"/>
                  </a:cubicBezTo>
                  <a:lnTo>
                    <a:pt x="7276465" y="2014347"/>
                  </a:lnTo>
                  <a:lnTo>
                    <a:pt x="7276465" y="2020697"/>
                  </a:lnTo>
                  <a:lnTo>
                    <a:pt x="98679" y="2020697"/>
                  </a:lnTo>
                  <a:lnTo>
                    <a:pt x="98679" y="2014347"/>
                  </a:lnTo>
                  <a:lnTo>
                    <a:pt x="98679" y="2020697"/>
                  </a:lnTo>
                  <a:cubicBezTo>
                    <a:pt x="44196" y="2020697"/>
                    <a:pt x="0" y="1976755"/>
                    <a:pt x="0" y="1922399"/>
                  </a:cubicBezTo>
                  <a:lnTo>
                    <a:pt x="0" y="98298"/>
                  </a:lnTo>
                  <a:lnTo>
                    <a:pt x="6350" y="98298"/>
                  </a:lnTo>
                  <a:lnTo>
                    <a:pt x="0" y="98298"/>
                  </a:lnTo>
                  <a:moveTo>
                    <a:pt x="12700" y="98298"/>
                  </a:moveTo>
                  <a:lnTo>
                    <a:pt x="12700" y="1922399"/>
                  </a:lnTo>
                  <a:lnTo>
                    <a:pt x="6350" y="1922399"/>
                  </a:lnTo>
                  <a:lnTo>
                    <a:pt x="12700" y="1922399"/>
                  </a:lnTo>
                  <a:cubicBezTo>
                    <a:pt x="12700" y="1969643"/>
                    <a:pt x="51181" y="2007997"/>
                    <a:pt x="98679" y="2007997"/>
                  </a:cubicBezTo>
                  <a:lnTo>
                    <a:pt x="7276465" y="2007997"/>
                  </a:lnTo>
                  <a:cubicBezTo>
                    <a:pt x="7323963" y="2007997"/>
                    <a:pt x="7362444" y="1969643"/>
                    <a:pt x="7362444" y="1922399"/>
                  </a:cubicBezTo>
                  <a:lnTo>
                    <a:pt x="7362444" y="98298"/>
                  </a:lnTo>
                  <a:cubicBezTo>
                    <a:pt x="7362444" y="51054"/>
                    <a:pt x="7323963" y="12700"/>
                    <a:pt x="7276465" y="12700"/>
                  </a:cubicBezTo>
                  <a:lnTo>
                    <a:pt x="98679" y="12700"/>
                  </a:lnTo>
                  <a:lnTo>
                    <a:pt x="98679" y="6350"/>
                  </a:lnTo>
                  <a:lnTo>
                    <a:pt x="98679" y="12700"/>
                  </a:lnTo>
                  <a:cubicBezTo>
                    <a:pt x="51181" y="12700"/>
                    <a:pt x="12700" y="51054"/>
                    <a:pt x="12700" y="98298"/>
                  </a:cubicBezTo>
                  <a:close/>
                </a:path>
              </a:pathLst>
            </a:custGeom>
            <a:solidFill>
              <a:srgbClr val="B2D4E5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7275" y="2189855"/>
            <a:ext cx="492328" cy="492328"/>
            <a:chOff x="0" y="0"/>
            <a:chExt cx="656438" cy="6564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6463" cy="656463"/>
            </a:xfrm>
            <a:custGeom>
              <a:avLst/>
              <a:gdLst/>
              <a:ahLst/>
              <a:cxnLst/>
              <a:rect l="l" t="t" r="r" b="b"/>
              <a:pathLst>
                <a:path w="656463" h="656463">
                  <a:moveTo>
                    <a:pt x="0" y="328168"/>
                  </a:moveTo>
                  <a:cubicBezTo>
                    <a:pt x="0" y="146939"/>
                    <a:pt x="146939" y="0"/>
                    <a:pt x="328168" y="0"/>
                  </a:cubicBezTo>
                  <a:cubicBezTo>
                    <a:pt x="509397" y="0"/>
                    <a:pt x="656463" y="146939"/>
                    <a:pt x="656463" y="328168"/>
                  </a:cubicBezTo>
                  <a:cubicBezTo>
                    <a:pt x="656463" y="509397"/>
                    <a:pt x="509524" y="656463"/>
                    <a:pt x="328168" y="656463"/>
                  </a:cubicBezTo>
                  <a:cubicBezTo>
                    <a:pt x="146812" y="656463"/>
                    <a:pt x="0" y="509524"/>
                    <a:pt x="0" y="328168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3" name="Freeform 13" descr="preencoded.png"/>
          <p:cNvSpPr/>
          <p:nvPr/>
        </p:nvSpPr>
        <p:spPr>
          <a:xfrm>
            <a:off x="1192711" y="2325138"/>
            <a:ext cx="221456" cy="221456"/>
          </a:xfrm>
          <a:custGeom>
            <a:avLst/>
            <a:gdLst/>
            <a:ahLst/>
            <a:cxnLst/>
            <a:rect l="l" t="t" r="r" b="b"/>
            <a:pathLst>
              <a:path w="221456" h="221456">
                <a:moveTo>
                  <a:pt x="0" y="0"/>
                </a:moveTo>
                <a:lnTo>
                  <a:pt x="221456" y="0"/>
                </a:lnTo>
                <a:lnTo>
                  <a:pt x="221456" y="221456"/>
                </a:lnTo>
                <a:lnTo>
                  <a:pt x="0" y="2214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0834" b="-2083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TextBox 14"/>
          <p:cNvSpPr txBox="1"/>
          <p:nvPr/>
        </p:nvSpPr>
        <p:spPr>
          <a:xfrm>
            <a:off x="1057275" y="2767603"/>
            <a:ext cx="2154288" cy="278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2"/>
              </a:lnSpc>
            </a:pPr>
            <a:r>
              <a:rPr lang="en-US" sz="1687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Copilot Studio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57275" y="3131934"/>
            <a:ext cx="5174752" cy="216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</a:pPr>
            <a:r>
              <a:rPr lang="en-US" sz="1249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Low-code agent builder powering the conversational HR interface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78977" y="3612509"/>
            <a:ext cx="5531348" cy="1515513"/>
            <a:chOff x="0" y="0"/>
            <a:chExt cx="7375131" cy="2020684"/>
          </a:xfrm>
        </p:grpSpPr>
        <p:sp>
          <p:nvSpPr>
            <p:cNvPr id="17" name="Freeform 17"/>
            <p:cNvSpPr/>
            <p:nvPr/>
          </p:nvSpPr>
          <p:spPr>
            <a:xfrm>
              <a:off x="6350" y="6350"/>
              <a:ext cx="7362444" cy="2007997"/>
            </a:xfrm>
            <a:custGeom>
              <a:avLst/>
              <a:gdLst/>
              <a:ahLst/>
              <a:cxnLst/>
              <a:rect l="l" t="t" r="r" b="b"/>
              <a:pathLst>
                <a:path w="7362444" h="2007997">
                  <a:moveTo>
                    <a:pt x="0" y="91948"/>
                  </a:moveTo>
                  <a:cubicBezTo>
                    <a:pt x="0" y="41148"/>
                    <a:pt x="41402" y="0"/>
                    <a:pt x="92329" y="0"/>
                  </a:cubicBezTo>
                  <a:lnTo>
                    <a:pt x="7270115" y="0"/>
                  </a:lnTo>
                  <a:cubicBezTo>
                    <a:pt x="7321169" y="0"/>
                    <a:pt x="7362444" y="41148"/>
                    <a:pt x="7362444" y="91948"/>
                  </a:cubicBezTo>
                  <a:lnTo>
                    <a:pt x="7362444" y="1916049"/>
                  </a:lnTo>
                  <a:cubicBezTo>
                    <a:pt x="7362444" y="1966849"/>
                    <a:pt x="7321042" y="2007997"/>
                    <a:pt x="7270115" y="2007997"/>
                  </a:cubicBezTo>
                  <a:lnTo>
                    <a:pt x="92329" y="2007997"/>
                  </a:lnTo>
                  <a:cubicBezTo>
                    <a:pt x="41275" y="2007997"/>
                    <a:pt x="0" y="1966849"/>
                    <a:pt x="0" y="1916049"/>
                  </a:cubicBezTo>
                  <a:close/>
                </a:path>
              </a:pathLst>
            </a:custGeom>
            <a:solidFill>
              <a:srgbClr val="CCEE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7375144" cy="2020697"/>
            </a:xfrm>
            <a:custGeom>
              <a:avLst/>
              <a:gdLst/>
              <a:ahLst/>
              <a:cxnLst/>
              <a:rect l="l" t="t" r="r" b="b"/>
              <a:pathLst>
                <a:path w="7375144" h="2020697">
                  <a:moveTo>
                    <a:pt x="0" y="98298"/>
                  </a:moveTo>
                  <a:cubicBezTo>
                    <a:pt x="0" y="43942"/>
                    <a:pt x="44196" y="0"/>
                    <a:pt x="98679" y="0"/>
                  </a:cubicBezTo>
                  <a:lnTo>
                    <a:pt x="7276465" y="0"/>
                  </a:lnTo>
                  <a:lnTo>
                    <a:pt x="7276465" y="6350"/>
                  </a:lnTo>
                  <a:lnTo>
                    <a:pt x="7276465" y="0"/>
                  </a:lnTo>
                  <a:cubicBezTo>
                    <a:pt x="7330948" y="0"/>
                    <a:pt x="7375144" y="43942"/>
                    <a:pt x="7375144" y="98298"/>
                  </a:cubicBezTo>
                  <a:lnTo>
                    <a:pt x="7368794" y="98298"/>
                  </a:lnTo>
                  <a:lnTo>
                    <a:pt x="7375144" y="98298"/>
                  </a:lnTo>
                  <a:lnTo>
                    <a:pt x="7375144" y="1922399"/>
                  </a:lnTo>
                  <a:lnTo>
                    <a:pt x="7368794" y="1922399"/>
                  </a:lnTo>
                  <a:lnTo>
                    <a:pt x="7375144" y="1922399"/>
                  </a:lnTo>
                  <a:cubicBezTo>
                    <a:pt x="7375144" y="1976755"/>
                    <a:pt x="7330948" y="2020697"/>
                    <a:pt x="7276465" y="2020697"/>
                  </a:cubicBezTo>
                  <a:lnTo>
                    <a:pt x="7276465" y="2014347"/>
                  </a:lnTo>
                  <a:lnTo>
                    <a:pt x="7276465" y="2020697"/>
                  </a:lnTo>
                  <a:lnTo>
                    <a:pt x="98679" y="2020697"/>
                  </a:lnTo>
                  <a:lnTo>
                    <a:pt x="98679" y="2014347"/>
                  </a:lnTo>
                  <a:lnTo>
                    <a:pt x="98679" y="2020697"/>
                  </a:lnTo>
                  <a:cubicBezTo>
                    <a:pt x="44196" y="2020697"/>
                    <a:pt x="0" y="1976755"/>
                    <a:pt x="0" y="1922399"/>
                  </a:cubicBezTo>
                  <a:lnTo>
                    <a:pt x="0" y="98298"/>
                  </a:lnTo>
                  <a:lnTo>
                    <a:pt x="6350" y="98298"/>
                  </a:lnTo>
                  <a:lnTo>
                    <a:pt x="0" y="98298"/>
                  </a:lnTo>
                  <a:moveTo>
                    <a:pt x="12700" y="98298"/>
                  </a:moveTo>
                  <a:lnTo>
                    <a:pt x="12700" y="1922399"/>
                  </a:lnTo>
                  <a:lnTo>
                    <a:pt x="6350" y="1922399"/>
                  </a:lnTo>
                  <a:lnTo>
                    <a:pt x="12700" y="1922399"/>
                  </a:lnTo>
                  <a:cubicBezTo>
                    <a:pt x="12700" y="1969643"/>
                    <a:pt x="51181" y="2007997"/>
                    <a:pt x="98679" y="2007997"/>
                  </a:cubicBezTo>
                  <a:lnTo>
                    <a:pt x="7276465" y="2007997"/>
                  </a:lnTo>
                  <a:cubicBezTo>
                    <a:pt x="7323963" y="2007997"/>
                    <a:pt x="7362444" y="1969643"/>
                    <a:pt x="7362444" y="1922399"/>
                  </a:cubicBezTo>
                  <a:lnTo>
                    <a:pt x="7362444" y="98298"/>
                  </a:lnTo>
                  <a:cubicBezTo>
                    <a:pt x="7362444" y="51054"/>
                    <a:pt x="7323963" y="12700"/>
                    <a:pt x="7276465" y="12700"/>
                  </a:cubicBezTo>
                  <a:lnTo>
                    <a:pt x="98679" y="12700"/>
                  </a:lnTo>
                  <a:lnTo>
                    <a:pt x="98679" y="6350"/>
                  </a:lnTo>
                  <a:lnTo>
                    <a:pt x="98679" y="12700"/>
                  </a:lnTo>
                  <a:cubicBezTo>
                    <a:pt x="51181" y="12700"/>
                    <a:pt x="12700" y="51054"/>
                    <a:pt x="12700" y="98298"/>
                  </a:cubicBezTo>
                  <a:close/>
                </a:path>
              </a:pathLst>
            </a:custGeom>
            <a:solidFill>
              <a:srgbClr val="B2D4E5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57275" y="3790798"/>
            <a:ext cx="492328" cy="492328"/>
            <a:chOff x="0" y="0"/>
            <a:chExt cx="656438" cy="65643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56463" cy="656463"/>
            </a:xfrm>
            <a:custGeom>
              <a:avLst/>
              <a:gdLst/>
              <a:ahLst/>
              <a:cxnLst/>
              <a:rect l="l" t="t" r="r" b="b"/>
              <a:pathLst>
                <a:path w="656463" h="656463">
                  <a:moveTo>
                    <a:pt x="0" y="328168"/>
                  </a:moveTo>
                  <a:cubicBezTo>
                    <a:pt x="0" y="146939"/>
                    <a:pt x="146939" y="0"/>
                    <a:pt x="328168" y="0"/>
                  </a:cubicBezTo>
                  <a:cubicBezTo>
                    <a:pt x="509397" y="0"/>
                    <a:pt x="656463" y="146939"/>
                    <a:pt x="656463" y="328168"/>
                  </a:cubicBezTo>
                  <a:cubicBezTo>
                    <a:pt x="656463" y="509397"/>
                    <a:pt x="509524" y="656463"/>
                    <a:pt x="328168" y="656463"/>
                  </a:cubicBezTo>
                  <a:cubicBezTo>
                    <a:pt x="146812" y="656463"/>
                    <a:pt x="0" y="509524"/>
                    <a:pt x="0" y="328168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1" name="Freeform 21" descr="preencoded.png"/>
          <p:cNvSpPr/>
          <p:nvPr/>
        </p:nvSpPr>
        <p:spPr>
          <a:xfrm>
            <a:off x="1192711" y="3926091"/>
            <a:ext cx="221456" cy="221456"/>
          </a:xfrm>
          <a:custGeom>
            <a:avLst/>
            <a:gdLst/>
            <a:ahLst/>
            <a:cxnLst/>
            <a:rect l="l" t="t" r="r" b="b"/>
            <a:pathLst>
              <a:path w="221456" h="221456">
                <a:moveTo>
                  <a:pt x="0" y="0"/>
                </a:moveTo>
                <a:lnTo>
                  <a:pt x="221456" y="0"/>
                </a:lnTo>
                <a:lnTo>
                  <a:pt x="221456" y="221456"/>
                </a:lnTo>
                <a:lnTo>
                  <a:pt x="0" y="2214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167" b="-4163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22" name="TextBox 22"/>
          <p:cNvSpPr txBox="1"/>
          <p:nvPr/>
        </p:nvSpPr>
        <p:spPr>
          <a:xfrm>
            <a:off x="1057275" y="4368556"/>
            <a:ext cx="2154288" cy="278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2"/>
              </a:lnSpc>
            </a:pPr>
            <a:r>
              <a:rPr lang="en-US" sz="1687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Microsoft Dataverse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7275" y="4732887"/>
            <a:ext cx="5174752" cy="216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</a:pPr>
            <a:r>
              <a:rPr lang="en-US" sz="1249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Secure, scalable backend for all employee and leave records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78977" y="5213452"/>
            <a:ext cx="5531348" cy="1722834"/>
            <a:chOff x="0" y="0"/>
            <a:chExt cx="7375131" cy="2297112"/>
          </a:xfrm>
        </p:grpSpPr>
        <p:sp>
          <p:nvSpPr>
            <p:cNvPr id="25" name="Freeform 25"/>
            <p:cNvSpPr/>
            <p:nvPr/>
          </p:nvSpPr>
          <p:spPr>
            <a:xfrm>
              <a:off x="6350" y="6350"/>
              <a:ext cx="7362444" cy="2284476"/>
            </a:xfrm>
            <a:custGeom>
              <a:avLst/>
              <a:gdLst/>
              <a:ahLst/>
              <a:cxnLst/>
              <a:rect l="l" t="t" r="r" b="b"/>
              <a:pathLst>
                <a:path w="7362444" h="2284476">
                  <a:moveTo>
                    <a:pt x="0" y="91948"/>
                  </a:moveTo>
                  <a:cubicBezTo>
                    <a:pt x="0" y="41148"/>
                    <a:pt x="41275" y="0"/>
                    <a:pt x="92329" y="0"/>
                  </a:cubicBezTo>
                  <a:lnTo>
                    <a:pt x="7270115" y="0"/>
                  </a:lnTo>
                  <a:cubicBezTo>
                    <a:pt x="7321042" y="0"/>
                    <a:pt x="7362444" y="41148"/>
                    <a:pt x="7362444" y="91948"/>
                  </a:cubicBezTo>
                  <a:lnTo>
                    <a:pt x="7362444" y="2192528"/>
                  </a:lnTo>
                  <a:cubicBezTo>
                    <a:pt x="7362444" y="2243328"/>
                    <a:pt x="7321169" y="2284476"/>
                    <a:pt x="7270115" y="2284476"/>
                  </a:cubicBezTo>
                  <a:lnTo>
                    <a:pt x="92329" y="2284476"/>
                  </a:lnTo>
                  <a:cubicBezTo>
                    <a:pt x="41402" y="2284476"/>
                    <a:pt x="0" y="2243328"/>
                    <a:pt x="0" y="2192528"/>
                  </a:cubicBezTo>
                  <a:close/>
                </a:path>
              </a:pathLst>
            </a:custGeom>
            <a:solidFill>
              <a:srgbClr val="CCEE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7375144" cy="2297176"/>
            </a:xfrm>
            <a:custGeom>
              <a:avLst/>
              <a:gdLst/>
              <a:ahLst/>
              <a:cxnLst/>
              <a:rect l="l" t="t" r="r" b="b"/>
              <a:pathLst>
                <a:path w="7375144" h="2297176">
                  <a:moveTo>
                    <a:pt x="0" y="98298"/>
                  </a:moveTo>
                  <a:cubicBezTo>
                    <a:pt x="0" y="43942"/>
                    <a:pt x="44196" y="0"/>
                    <a:pt x="98679" y="0"/>
                  </a:cubicBezTo>
                  <a:lnTo>
                    <a:pt x="7276465" y="0"/>
                  </a:lnTo>
                  <a:lnTo>
                    <a:pt x="7276465" y="6350"/>
                  </a:lnTo>
                  <a:lnTo>
                    <a:pt x="7276465" y="0"/>
                  </a:lnTo>
                  <a:cubicBezTo>
                    <a:pt x="7330948" y="0"/>
                    <a:pt x="7375144" y="43942"/>
                    <a:pt x="7375144" y="98298"/>
                  </a:cubicBezTo>
                  <a:lnTo>
                    <a:pt x="7368794" y="98298"/>
                  </a:lnTo>
                  <a:lnTo>
                    <a:pt x="7375144" y="98298"/>
                  </a:lnTo>
                  <a:lnTo>
                    <a:pt x="7375144" y="2198878"/>
                  </a:lnTo>
                  <a:lnTo>
                    <a:pt x="7368794" y="2198878"/>
                  </a:lnTo>
                  <a:lnTo>
                    <a:pt x="7375144" y="2198878"/>
                  </a:lnTo>
                  <a:cubicBezTo>
                    <a:pt x="7375144" y="2253234"/>
                    <a:pt x="7330948" y="2297176"/>
                    <a:pt x="7276465" y="2297176"/>
                  </a:cubicBezTo>
                  <a:lnTo>
                    <a:pt x="7276465" y="2290826"/>
                  </a:lnTo>
                  <a:lnTo>
                    <a:pt x="7276465" y="2297176"/>
                  </a:lnTo>
                  <a:lnTo>
                    <a:pt x="98679" y="2297176"/>
                  </a:lnTo>
                  <a:lnTo>
                    <a:pt x="98679" y="2290826"/>
                  </a:lnTo>
                  <a:lnTo>
                    <a:pt x="98679" y="2297176"/>
                  </a:lnTo>
                  <a:cubicBezTo>
                    <a:pt x="44196" y="2297176"/>
                    <a:pt x="0" y="2253234"/>
                    <a:pt x="0" y="2198878"/>
                  </a:cubicBezTo>
                  <a:lnTo>
                    <a:pt x="0" y="98298"/>
                  </a:lnTo>
                  <a:lnTo>
                    <a:pt x="6350" y="98298"/>
                  </a:lnTo>
                  <a:lnTo>
                    <a:pt x="0" y="98298"/>
                  </a:lnTo>
                  <a:moveTo>
                    <a:pt x="12700" y="98298"/>
                  </a:moveTo>
                  <a:lnTo>
                    <a:pt x="12700" y="2198878"/>
                  </a:lnTo>
                  <a:lnTo>
                    <a:pt x="6350" y="2198878"/>
                  </a:lnTo>
                  <a:lnTo>
                    <a:pt x="12700" y="2198878"/>
                  </a:lnTo>
                  <a:cubicBezTo>
                    <a:pt x="12700" y="2246122"/>
                    <a:pt x="51181" y="2284476"/>
                    <a:pt x="98679" y="2284476"/>
                  </a:cubicBezTo>
                  <a:lnTo>
                    <a:pt x="7276465" y="2284476"/>
                  </a:lnTo>
                  <a:cubicBezTo>
                    <a:pt x="7323963" y="2284476"/>
                    <a:pt x="7362444" y="2246122"/>
                    <a:pt x="7362444" y="2198878"/>
                  </a:cubicBezTo>
                  <a:lnTo>
                    <a:pt x="7362444" y="98298"/>
                  </a:lnTo>
                  <a:cubicBezTo>
                    <a:pt x="7362444" y="51054"/>
                    <a:pt x="7323963" y="12700"/>
                    <a:pt x="7276465" y="12700"/>
                  </a:cubicBezTo>
                  <a:lnTo>
                    <a:pt x="98679" y="12700"/>
                  </a:lnTo>
                  <a:lnTo>
                    <a:pt x="98679" y="6350"/>
                  </a:lnTo>
                  <a:lnTo>
                    <a:pt x="98679" y="12700"/>
                  </a:lnTo>
                  <a:cubicBezTo>
                    <a:pt x="51181" y="12700"/>
                    <a:pt x="12700" y="51054"/>
                    <a:pt x="12700" y="98298"/>
                  </a:cubicBezTo>
                  <a:close/>
                </a:path>
              </a:pathLst>
            </a:custGeom>
            <a:solidFill>
              <a:srgbClr val="B2D4E5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57275" y="5391741"/>
            <a:ext cx="492328" cy="492328"/>
            <a:chOff x="0" y="0"/>
            <a:chExt cx="656438" cy="65643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56463" cy="656463"/>
            </a:xfrm>
            <a:custGeom>
              <a:avLst/>
              <a:gdLst/>
              <a:ahLst/>
              <a:cxnLst/>
              <a:rect l="l" t="t" r="r" b="b"/>
              <a:pathLst>
                <a:path w="656463" h="656463">
                  <a:moveTo>
                    <a:pt x="0" y="328168"/>
                  </a:moveTo>
                  <a:cubicBezTo>
                    <a:pt x="0" y="146939"/>
                    <a:pt x="146939" y="0"/>
                    <a:pt x="328168" y="0"/>
                  </a:cubicBezTo>
                  <a:cubicBezTo>
                    <a:pt x="509397" y="0"/>
                    <a:pt x="656463" y="146939"/>
                    <a:pt x="656463" y="328168"/>
                  </a:cubicBezTo>
                  <a:cubicBezTo>
                    <a:pt x="656463" y="509397"/>
                    <a:pt x="509524" y="656463"/>
                    <a:pt x="328168" y="656463"/>
                  </a:cubicBezTo>
                  <a:cubicBezTo>
                    <a:pt x="146812" y="656463"/>
                    <a:pt x="0" y="509524"/>
                    <a:pt x="0" y="328168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9" name="Freeform 29" descr="preencoded.png"/>
          <p:cNvSpPr/>
          <p:nvPr/>
        </p:nvSpPr>
        <p:spPr>
          <a:xfrm>
            <a:off x="1192711" y="5527034"/>
            <a:ext cx="221456" cy="221456"/>
          </a:xfrm>
          <a:custGeom>
            <a:avLst/>
            <a:gdLst/>
            <a:ahLst/>
            <a:cxnLst/>
            <a:rect l="l" t="t" r="r" b="b"/>
            <a:pathLst>
              <a:path w="221456" h="221456">
                <a:moveTo>
                  <a:pt x="0" y="0"/>
                </a:moveTo>
                <a:lnTo>
                  <a:pt x="221456" y="0"/>
                </a:lnTo>
                <a:lnTo>
                  <a:pt x="221456" y="221456"/>
                </a:lnTo>
                <a:lnTo>
                  <a:pt x="0" y="2214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1251" b="-31247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0" name="TextBox 30"/>
          <p:cNvSpPr txBox="1"/>
          <p:nvPr/>
        </p:nvSpPr>
        <p:spPr>
          <a:xfrm>
            <a:off x="1057275" y="5969498"/>
            <a:ext cx="2154288" cy="278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2"/>
              </a:lnSpc>
            </a:pPr>
            <a:r>
              <a:rPr lang="en-US" sz="1687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Power Automate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57275" y="6333830"/>
            <a:ext cx="5174752" cy="42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</a:pPr>
            <a:r>
              <a:rPr lang="en-US" sz="1249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Orchestrates all HR workflows including add, update, and delete flows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878977" y="7021716"/>
            <a:ext cx="5531348" cy="1722834"/>
            <a:chOff x="0" y="0"/>
            <a:chExt cx="7375131" cy="2297112"/>
          </a:xfrm>
        </p:grpSpPr>
        <p:sp>
          <p:nvSpPr>
            <p:cNvPr id="33" name="Freeform 33"/>
            <p:cNvSpPr/>
            <p:nvPr/>
          </p:nvSpPr>
          <p:spPr>
            <a:xfrm>
              <a:off x="6350" y="6350"/>
              <a:ext cx="7362444" cy="2284476"/>
            </a:xfrm>
            <a:custGeom>
              <a:avLst/>
              <a:gdLst/>
              <a:ahLst/>
              <a:cxnLst/>
              <a:rect l="l" t="t" r="r" b="b"/>
              <a:pathLst>
                <a:path w="7362444" h="2284476">
                  <a:moveTo>
                    <a:pt x="0" y="91948"/>
                  </a:moveTo>
                  <a:cubicBezTo>
                    <a:pt x="0" y="41148"/>
                    <a:pt x="41275" y="0"/>
                    <a:pt x="92329" y="0"/>
                  </a:cubicBezTo>
                  <a:lnTo>
                    <a:pt x="7270115" y="0"/>
                  </a:lnTo>
                  <a:cubicBezTo>
                    <a:pt x="7321042" y="0"/>
                    <a:pt x="7362444" y="41148"/>
                    <a:pt x="7362444" y="91948"/>
                  </a:cubicBezTo>
                  <a:lnTo>
                    <a:pt x="7362444" y="2192528"/>
                  </a:lnTo>
                  <a:cubicBezTo>
                    <a:pt x="7362444" y="2243328"/>
                    <a:pt x="7321169" y="2284476"/>
                    <a:pt x="7270115" y="2284476"/>
                  </a:cubicBezTo>
                  <a:lnTo>
                    <a:pt x="92329" y="2284476"/>
                  </a:lnTo>
                  <a:cubicBezTo>
                    <a:pt x="41402" y="2284476"/>
                    <a:pt x="0" y="2243328"/>
                    <a:pt x="0" y="2192528"/>
                  </a:cubicBezTo>
                  <a:close/>
                </a:path>
              </a:pathLst>
            </a:custGeom>
            <a:solidFill>
              <a:srgbClr val="CCEE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7375144" cy="2297176"/>
            </a:xfrm>
            <a:custGeom>
              <a:avLst/>
              <a:gdLst/>
              <a:ahLst/>
              <a:cxnLst/>
              <a:rect l="l" t="t" r="r" b="b"/>
              <a:pathLst>
                <a:path w="7375144" h="2297176">
                  <a:moveTo>
                    <a:pt x="0" y="98298"/>
                  </a:moveTo>
                  <a:cubicBezTo>
                    <a:pt x="0" y="43942"/>
                    <a:pt x="44196" y="0"/>
                    <a:pt x="98679" y="0"/>
                  </a:cubicBezTo>
                  <a:lnTo>
                    <a:pt x="7276465" y="0"/>
                  </a:lnTo>
                  <a:lnTo>
                    <a:pt x="7276465" y="6350"/>
                  </a:lnTo>
                  <a:lnTo>
                    <a:pt x="7276465" y="0"/>
                  </a:lnTo>
                  <a:cubicBezTo>
                    <a:pt x="7330948" y="0"/>
                    <a:pt x="7375144" y="43942"/>
                    <a:pt x="7375144" y="98298"/>
                  </a:cubicBezTo>
                  <a:lnTo>
                    <a:pt x="7368794" y="98298"/>
                  </a:lnTo>
                  <a:lnTo>
                    <a:pt x="7375144" y="98298"/>
                  </a:lnTo>
                  <a:lnTo>
                    <a:pt x="7375144" y="2198878"/>
                  </a:lnTo>
                  <a:lnTo>
                    <a:pt x="7368794" y="2198878"/>
                  </a:lnTo>
                  <a:lnTo>
                    <a:pt x="7375144" y="2198878"/>
                  </a:lnTo>
                  <a:cubicBezTo>
                    <a:pt x="7375144" y="2253234"/>
                    <a:pt x="7330948" y="2297176"/>
                    <a:pt x="7276465" y="2297176"/>
                  </a:cubicBezTo>
                  <a:lnTo>
                    <a:pt x="7276465" y="2290826"/>
                  </a:lnTo>
                  <a:lnTo>
                    <a:pt x="7276465" y="2297176"/>
                  </a:lnTo>
                  <a:lnTo>
                    <a:pt x="98679" y="2297176"/>
                  </a:lnTo>
                  <a:lnTo>
                    <a:pt x="98679" y="2290826"/>
                  </a:lnTo>
                  <a:lnTo>
                    <a:pt x="98679" y="2297176"/>
                  </a:lnTo>
                  <a:cubicBezTo>
                    <a:pt x="44196" y="2297176"/>
                    <a:pt x="0" y="2253234"/>
                    <a:pt x="0" y="2198878"/>
                  </a:cubicBezTo>
                  <a:lnTo>
                    <a:pt x="0" y="98298"/>
                  </a:lnTo>
                  <a:lnTo>
                    <a:pt x="6350" y="98298"/>
                  </a:lnTo>
                  <a:lnTo>
                    <a:pt x="0" y="98298"/>
                  </a:lnTo>
                  <a:moveTo>
                    <a:pt x="12700" y="98298"/>
                  </a:moveTo>
                  <a:lnTo>
                    <a:pt x="12700" y="2198878"/>
                  </a:lnTo>
                  <a:lnTo>
                    <a:pt x="6350" y="2198878"/>
                  </a:lnTo>
                  <a:lnTo>
                    <a:pt x="12700" y="2198878"/>
                  </a:lnTo>
                  <a:cubicBezTo>
                    <a:pt x="12700" y="2246122"/>
                    <a:pt x="51181" y="2284476"/>
                    <a:pt x="98679" y="2284476"/>
                  </a:cubicBezTo>
                  <a:lnTo>
                    <a:pt x="7276465" y="2284476"/>
                  </a:lnTo>
                  <a:cubicBezTo>
                    <a:pt x="7323963" y="2284476"/>
                    <a:pt x="7362444" y="2246122"/>
                    <a:pt x="7362444" y="2198878"/>
                  </a:cubicBezTo>
                  <a:lnTo>
                    <a:pt x="7362444" y="98298"/>
                  </a:lnTo>
                  <a:cubicBezTo>
                    <a:pt x="7362444" y="51054"/>
                    <a:pt x="7323963" y="12700"/>
                    <a:pt x="7276465" y="12700"/>
                  </a:cubicBezTo>
                  <a:lnTo>
                    <a:pt x="98679" y="12700"/>
                  </a:lnTo>
                  <a:lnTo>
                    <a:pt x="98679" y="6350"/>
                  </a:lnTo>
                  <a:lnTo>
                    <a:pt x="98679" y="12700"/>
                  </a:lnTo>
                  <a:cubicBezTo>
                    <a:pt x="51181" y="12700"/>
                    <a:pt x="12700" y="51054"/>
                    <a:pt x="12700" y="98298"/>
                  </a:cubicBezTo>
                  <a:close/>
                </a:path>
              </a:pathLst>
            </a:custGeom>
            <a:solidFill>
              <a:srgbClr val="B2D4E5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57275" y="7200005"/>
            <a:ext cx="492328" cy="492328"/>
            <a:chOff x="0" y="0"/>
            <a:chExt cx="656438" cy="65643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56463" cy="656463"/>
            </a:xfrm>
            <a:custGeom>
              <a:avLst/>
              <a:gdLst/>
              <a:ahLst/>
              <a:cxnLst/>
              <a:rect l="l" t="t" r="r" b="b"/>
              <a:pathLst>
                <a:path w="656463" h="656463">
                  <a:moveTo>
                    <a:pt x="0" y="328168"/>
                  </a:moveTo>
                  <a:cubicBezTo>
                    <a:pt x="0" y="146939"/>
                    <a:pt x="146939" y="0"/>
                    <a:pt x="328168" y="0"/>
                  </a:cubicBezTo>
                  <a:cubicBezTo>
                    <a:pt x="509397" y="0"/>
                    <a:pt x="656463" y="146939"/>
                    <a:pt x="656463" y="328168"/>
                  </a:cubicBezTo>
                  <a:cubicBezTo>
                    <a:pt x="656463" y="509397"/>
                    <a:pt x="509524" y="656463"/>
                    <a:pt x="328168" y="656463"/>
                  </a:cubicBezTo>
                  <a:cubicBezTo>
                    <a:pt x="146812" y="656463"/>
                    <a:pt x="0" y="509524"/>
                    <a:pt x="0" y="328168"/>
                  </a:cubicBezTo>
                  <a:close/>
                </a:path>
              </a:pathLst>
            </a:custGeom>
            <a:solidFill>
              <a:srgbClr val="007EBD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7" name="Freeform 37" descr="preencoded.png"/>
          <p:cNvSpPr/>
          <p:nvPr/>
        </p:nvSpPr>
        <p:spPr>
          <a:xfrm>
            <a:off x="1192711" y="7335288"/>
            <a:ext cx="221456" cy="221456"/>
          </a:xfrm>
          <a:custGeom>
            <a:avLst/>
            <a:gdLst/>
            <a:ahLst/>
            <a:cxnLst/>
            <a:rect l="l" t="t" r="r" b="b"/>
            <a:pathLst>
              <a:path w="221456" h="221456">
                <a:moveTo>
                  <a:pt x="0" y="0"/>
                </a:moveTo>
                <a:lnTo>
                  <a:pt x="221456" y="0"/>
                </a:lnTo>
                <a:lnTo>
                  <a:pt x="221456" y="221456"/>
                </a:lnTo>
                <a:lnTo>
                  <a:pt x="0" y="2214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3333" r="-33333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8" name="TextBox 38"/>
          <p:cNvSpPr txBox="1"/>
          <p:nvPr/>
        </p:nvSpPr>
        <p:spPr>
          <a:xfrm>
            <a:off x="1057275" y="7777753"/>
            <a:ext cx="2154288" cy="278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62"/>
              </a:lnSpc>
            </a:pPr>
            <a:r>
              <a:rPr lang="en-US" sz="1687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Power Platform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57275" y="8142084"/>
            <a:ext cx="5174752" cy="42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"/>
              </a:lnSpc>
            </a:pPr>
            <a:r>
              <a:rPr lang="en-US" sz="1249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Unified ecosystem enabling rapid deployment with enterprise-grade governance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095927" y="2394194"/>
            <a:ext cx="6037212" cy="5967565"/>
            <a:chOff x="0" y="0"/>
            <a:chExt cx="8049616" cy="7956753"/>
          </a:xfrm>
        </p:grpSpPr>
        <p:sp>
          <p:nvSpPr>
            <p:cNvPr id="41" name="Freeform 41" descr="preencoded.png"/>
            <p:cNvSpPr/>
            <p:nvPr/>
          </p:nvSpPr>
          <p:spPr>
            <a:xfrm>
              <a:off x="0" y="0"/>
              <a:ext cx="8049641" cy="7956804"/>
            </a:xfrm>
            <a:custGeom>
              <a:avLst/>
              <a:gdLst/>
              <a:ahLst/>
              <a:cxnLst/>
              <a:rect l="l" t="t" r="r" b="b"/>
              <a:pathLst>
                <a:path w="8049641" h="7956804">
                  <a:moveTo>
                    <a:pt x="0" y="0"/>
                  </a:moveTo>
                  <a:lnTo>
                    <a:pt x="8049641" y="0"/>
                  </a:lnTo>
                  <a:lnTo>
                    <a:pt x="8049641" y="7956804"/>
                  </a:lnTo>
                  <a:lnTo>
                    <a:pt x="0" y="7956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5" b="-24"/>
              </a:stretch>
            </a:blip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1741141" y="8970016"/>
            <a:ext cx="14805574" cy="449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4"/>
              </a:lnSpc>
            </a:pPr>
            <a:r>
              <a:rPr lang="en-US" sz="2687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Transform your HR operations with AI-driven automation — faster, smarter, and built to scale.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339</Words>
  <Application>Microsoft Office PowerPoint</Application>
  <PresentationFormat>Custom</PresentationFormat>
  <Paragraphs>76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Arial</vt:lpstr>
      <vt:lpstr>Petrona Bold</vt:lpstr>
      <vt:lpstr>Inter Bold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HR-Assistant-Copilot-Agent.pptx</dc:title>
  <cp:lastModifiedBy>Bishal Choudhury</cp:lastModifiedBy>
  <cp:revision>2</cp:revision>
  <cp:lastPrinted>2026-04-14T12:48:32Z</cp:lastPrinted>
  <dcterms:created xsi:type="dcterms:W3CDTF">2006-08-16T00:00:00Z</dcterms:created>
  <dcterms:modified xsi:type="dcterms:W3CDTF">2026-04-14T12:49:03Z</dcterms:modified>
  <dc:identifier>DAHG0wrfMv0</dc:identifier>
</cp:coreProperties>
</file>