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Noto Serif Bold" charset="0"/>
      <p:regular r:id="rId16"/>
    </p:embeddedFont>
    <p:embeddedFont>
      <p:font typeface="Noto Serif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EDE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1684" y="212522"/>
            <a:ext cx="6574631" cy="9861947"/>
            <a:chOff x="0" y="0"/>
            <a:chExt cx="8766175" cy="13149262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8766175" cy="13149326"/>
            </a:xfrm>
            <a:custGeom>
              <a:avLst/>
              <a:gdLst/>
              <a:ahLst/>
              <a:cxnLst/>
              <a:rect l="l" t="t" r="r" b="b"/>
              <a:pathLst>
                <a:path w="8766175" h="13149326">
                  <a:moveTo>
                    <a:pt x="0" y="0"/>
                  </a:moveTo>
                  <a:lnTo>
                    <a:pt x="8766175" y="0"/>
                  </a:lnTo>
                  <a:lnTo>
                    <a:pt x="8766175" y="13149326"/>
                  </a:lnTo>
                  <a:lnTo>
                    <a:pt x="0" y="13149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850238" y="2960189"/>
            <a:ext cx="9445523" cy="173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AI-Powered Task Automation using Copilot in Power Apps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8" y="5986167"/>
            <a:ext cx="9445523" cy="4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Transforming Manual Workflows into Intelligent Automation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784774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Key Features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6" y="2261597"/>
            <a:ext cx="5254971" cy="3692871"/>
            <a:chOff x="0" y="0"/>
            <a:chExt cx="7006628" cy="492382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4911090"/>
            </a:xfrm>
            <a:custGeom>
              <a:avLst/>
              <a:gdLst/>
              <a:ahLst/>
              <a:cxnLst/>
              <a:rect l="l" t="t" r="r" b="b"/>
              <a:pathLst>
                <a:path w="6993890" h="4911090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752340"/>
                  </a:lnTo>
                  <a:cubicBezTo>
                    <a:pt x="6993890" y="4839970"/>
                    <a:pt x="6922770" y="4911090"/>
                    <a:pt x="6835013" y="4911090"/>
                  </a:cubicBezTo>
                  <a:lnTo>
                    <a:pt x="158877" y="4911090"/>
                  </a:lnTo>
                  <a:cubicBezTo>
                    <a:pt x="71120" y="4911090"/>
                    <a:pt x="0" y="4840097"/>
                    <a:pt x="0" y="4752340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4923790"/>
            </a:xfrm>
            <a:custGeom>
              <a:avLst/>
              <a:gdLst/>
              <a:ahLst/>
              <a:cxnLst/>
              <a:rect l="l" t="t" r="r" b="b"/>
              <a:pathLst>
                <a:path w="7006590" h="4923790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4758690"/>
                  </a:lnTo>
                  <a:lnTo>
                    <a:pt x="7000240" y="4758690"/>
                  </a:lnTo>
                  <a:lnTo>
                    <a:pt x="7006590" y="4758690"/>
                  </a:lnTo>
                  <a:cubicBezTo>
                    <a:pt x="7006590" y="4849876"/>
                    <a:pt x="6932549" y="4923790"/>
                    <a:pt x="6841363" y="4923790"/>
                  </a:cubicBezTo>
                  <a:lnTo>
                    <a:pt x="6841363" y="4917440"/>
                  </a:lnTo>
                  <a:lnTo>
                    <a:pt x="6841363" y="4923790"/>
                  </a:lnTo>
                  <a:lnTo>
                    <a:pt x="165227" y="4923790"/>
                  </a:lnTo>
                  <a:lnTo>
                    <a:pt x="165227" y="4917440"/>
                  </a:lnTo>
                  <a:lnTo>
                    <a:pt x="165227" y="4923790"/>
                  </a:lnTo>
                  <a:cubicBezTo>
                    <a:pt x="74041" y="4923790"/>
                    <a:pt x="0" y="4849876"/>
                    <a:pt x="0" y="475869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758690"/>
                  </a:lnTo>
                  <a:lnTo>
                    <a:pt x="6350" y="4758690"/>
                  </a:lnTo>
                  <a:lnTo>
                    <a:pt x="12700" y="4758690"/>
                  </a:lnTo>
                  <a:cubicBezTo>
                    <a:pt x="12700" y="4842891"/>
                    <a:pt x="81026" y="4911090"/>
                    <a:pt x="165227" y="4911090"/>
                  </a:cubicBezTo>
                  <a:lnTo>
                    <a:pt x="6841363" y="4911090"/>
                  </a:lnTo>
                  <a:cubicBezTo>
                    <a:pt x="6925564" y="4911090"/>
                    <a:pt x="6993890" y="4842891"/>
                    <a:pt x="6993890" y="4758690"/>
                  </a:cubicBezTo>
                  <a:lnTo>
                    <a:pt x="6993890" y="165100"/>
                  </a:lnTo>
                  <a:cubicBezTo>
                    <a:pt x="6993890" y="80899"/>
                    <a:pt x="6925564" y="12700"/>
                    <a:pt x="6841363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85284" y="3683946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AI Task Generation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4" y="4220766"/>
            <a:ext cx="465936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Automatically creates structured tasks from user input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42125" y="2256807"/>
            <a:ext cx="5254971" cy="3692871"/>
            <a:chOff x="0" y="0"/>
            <a:chExt cx="7006628" cy="4923828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6993890" cy="4911090"/>
            </a:xfrm>
            <a:custGeom>
              <a:avLst/>
              <a:gdLst/>
              <a:ahLst/>
              <a:cxnLst/>
              <a:rect l="l" t="t" r="r" b="b"/>
              <a:pathLst>
                <a:path w="6993890" h="4911090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752340"/>
                  </a:lnTo>
                  <a:cubicBezTo>
                    <a:pt x="6993890" y="4839970"/>
                    <a:pt x="6922770" y="4911090"/>
                    <a:pt x="6835013" y="4911090"/>
                  </a:cubicBezTo>
                  <a:lnTo>
                    <a:pt x="158877" y="4911090"/>
                  </a:lnTo>
                  <a:cubicBezTo>
                    <a:pt x="71120" y="4911090"/>
                    <a:pt x="0" y="4840097"/>
                    <a:pt x="0" y="4752340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006590" cy="4923790"/>
            </a:xfrm>
            <a:custGeom>
              <a:avLst/>
              <a:gdLst/>
              <a:ahLst/>
              <a:cxnLst/>
              <a:rect l="l" t="t" r="r" b="b"/>
              <a:pathLst>
                <a:path w="7006590" h="4923790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4758690"/>
                  </a:lnTo>
                  <a:lnTo>
                    <a:pt x="7000240" y="4758690"/>
                  </a:lnTo>
                  <a:lnTo>
                    <a:pt x="7006590" y="4758690"/>
                  </a:lnTo>
                  <a:cubicBezTo>
                    <a:pt x="7006590" y="4849876"/>
                    <a:pt x="6932549" y="4923790"/>
                    <a:pt x="6841363" y="4923790"/>
                  </a:cubicBezTo>
                  <a:lnTo>
                    <a:pt x="6841363" y="4917440"/>
                  </a:lnTo>
                  <a:lnTo>
                    <a:pt x="6841363" y="4923790"/>
                  </a:lnTo>
                  <a:lnTo>
                    <a:pt x="165227" y="4923790"/>
                  </a:lnTo>
                  <a:lnTo>
                    <a:pt x="165227" y="4917440"/>
                  </a:lnTo>
                  <a:lnTo>
                    <a:pt x="165227" y="4923790"/>
                  </a:lnTo>
                  <a:cubicBezTo>
                    <a:pt x="74041" y="4923790"/>
                    <a:pt x="0" y="4849876"/>
                    <a:pt x="0" y="475869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758690"/>
                  </a:lnTo>
                  <a:lnTo>
                    <a:pt x="6350" y="4758690"/>
                  </a:lnTo>
                  <a:lnTo>
                    <a:pt x="12700" y="4758690"/>
                  </a:lnTo>
                  <a:cubicBezTo>
                    <a:pt x="12700" y="4842891"/>
                    <a:pt x="81026" y="4911090"/>
                    <a:pt x="165227" y="4911090"/>
                  </a:cubicBezTo>
                  <a:lnTo>
                    <a:pt x="6841363" y="4911090"/>
                  </a:lnTo>
                  <a:cubicBezTo>
                    <a:pt x="6925564" y="4911090"/>
                    <a:pt x="6993890" y="4842891"/>
                    <a:pt x="6993890" y="4758690"/>
                  </a:cubicBezTo>
                  <a:lnTo>
                    <a:pt x="6993890" y="165100"/>
                  </a:lnTo>
                  <a:cubicBezTo>
                    <a:pt x="6993890" y="80899"/>
                    <a:pt x="6925564" y="12700"/>
                    <a:pt x="6841363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839930" y="3474147"/>
            <a:ext cx="465936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Natural Language </a:t>
            </a:r>
            <a:r>
              <a:rPr lang="en-US" sz="3200" dirty="0" smtClean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Processing</a:t>
            </a:r>
            <a:endParaRPr lang="en-US" sz="3200" dirty="0">
              <a:solidFill>
                <a:srgbClr val="4C4C4C"/>
              </a:solidFill>
              <a:latin typeface="Calibri" pitchFamily="34" charset="0"/>
              <a:ea typeface="Calibri" pitchFamily="34" charset="0"/>
              <a:cs typeface="Calibri" pitchFamily="34" charset="0"/>
              <a:sym typeface="Noto Serif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91830" y="4393001"/>
            <a:ext cx="465936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Understands plain English commands and requests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45401" y="2261597"/>
            <a:ext cx="5254971" cy="3692871"/>
            <a:chOff x="0" y="0"/>
            <a:chExt cx="7006628" cy="4923828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993890" cy="4911090"/>
            </a:xfrm>
            <a:custGeom>
              <a:avLst/>
              <a:gdLst/>
              <a:ahLst/>
              <a:cxnLst/>
              <a:rect l="l" t="t" r="r" b="b"/>
              <a:pathLst>
                <a:path w="6993890" h="4911090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6835013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4752340"/>
                  </a:lnTo>
                  <a:cubicBezTo>
                    <a:pt x="6993890" y="4839970"/>
                    <a:pt x="6922770" y="4911090"/>
                    <a:pt x="6835013" y="4911090"/>
                  </a:cubicBezTo>
                  <a:lnTo>
                    <a:pt x="158877" y="4911090"/>
                  </a:lnTo>
                  <a:cubicBezTo>
                    <a:pt x="71120" y="4911090"/>
                    <a:pt x="0" y="4840097"/>
                    <a:pt x="0" y="4752340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7006590" cy="4923790"/>
            </a:xfrm>
            <a:custGeom>
              <a:avLst/>
              <a:gdLst/>
              <a:ahLst/>
              <a:cxnLst/>
              <a:rect l="l" t="t" r="r" b="b"/>
              <a:pathLst>
                <a:path w="7006590" h="4923790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6841363" y="0"/>
                  </a:lnTo>
                  <a:lnTo>
                    <a:pt x="6841363" y="6350"/>
                  </a:lnTo>
                  <a:lnTo>
                    <a:pt x="6841363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4758690"/>
                  </a:lnTo>
                  <a:lnTo>
                    <a:pt x="7000240" y="4758690"/>
                  </a:lnTo>
                  <a:lnTo>
                    <a:pt x="7006590" y="4758690"/>
                  </a:lnTo>
                  <a:cubicBezTo>
                    <a:pt x="7006590" y="4849876"/>
                    <a:pt x="6932549" y="4923790"/>
                    <a:pt x="6841363" y="4923790"/>
                  </a:cubicBezTo>
                  <a:lnTo>
                    <a:pt x="6841363" y="4917440"/>
                  </a:lnTo>
                  <a:lnTo>
                    <a:pt x="6841363" y="4923790"/>
                  </a:lnTo>
                  <a:lnTo>
                    <a:pt x="165227" y="4923790"/>
                  </a:lnTo>
                  <a:lnTo>
                    <a:pt x="165227" y="4917440"/>
                  </a:lnTo>
                  <a:lnTo>
                    <a:pt x="165227" y="4923790"/>
                  </a:lnTo>
                  <a:cubicBezTo>
                    <a:pt x="74041" y="4923790"/>
                    <a:pt x="0" y="4849876"/>
                    <a:pt x="0" y="475869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758690"/>
                  </a:lnTo>
                  <a:lnTo>
                    <a:pt x="6350" y="4758690"/>
                  </a:lnTo>
                  <a:lnTo>
                    <a:pt x="12700" y="4758690"/>
                  </a:lnTo>
                  <a:cubicBezTo>
                    <a:pt x="12700" y="4842891"/>
                    <a:pt x="81026" y="4911090"/>
                    <a:pt x="165227" y="4911090"/>
                  </a:cubicBezTo>
                  <a:lnTo>
                    <a:pt x="6841363" y="4911090"/>
                  </a:lnTo>
                  <a:cubicBezTo>
                    <a:pt x="6925564" y="4911090"/>
                    <a:pt x="6993890" y="4842891"/>
                    <a:pt x="6993890" y="4758690"/>
                  </a:cubicBezTo>
                  <a:lnTo>
                    <a:pt x="6993890" y="165100"/>
                  </a:lnTo>
                  <a:cubicBezTo>
                    <a:pt x="6993890" y="80899"/>
                    <a:pt x="6925564" y="12700"/>
                    <a:pt x="6841363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2343209" y="3683946"/>
            <a:ext cx="3688404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Real-Time UI Updates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43209" y="4220766"/>
            <a:ext cx="465936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Interface reflects changes instantly without refresh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87476" y="6228455"/>
            <a:ext cx="8019459" cy="3249959"/>
            <a:chOff x="0" y="0"/>
            <a:chExt cx="10692613" cy="4333278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10679811" cy="4320540"/>
            </a:xfrm>
            <a:custGeom>
              <a:avLst/>
              <a:gdLst/>
              <a:ahLst/>
              <a:cxnLst/>
              <a:rect l="l" t="t" r="r" b="b"/>
              <a:pathLst>
                <a:path w="10679811" h="4320540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10520807" y="0"/>
                  </a:lnTo>
                  <a:cubicBezTo>
                    <a:pt x="10608690" y="0"/>
                    <a:pt x="10679811" y="71120"/>
                    <a:pt x="10679811" y="158750"/>
                  </a:cubicBezTo>
                  <a:lnTo>
                    <a:pt x="10679811" y="4161790"/>
                  </a:lnTo>
                  <a:cubicBezTo>
                    <a:pt x="10679811" y="4249420"/>
                    <a:pt x="10608563" y="4320540"/>
                    <a:pt x="10520807" y="4320540"/>
                  </a:cubicBezTo>
                  <a:lnTo>
                    <a:pt x="159004" y="4320540"/>
                  </a:lnTo>
                  <a:cubicBezTo>
                    <a:pt x="71247" y="4320540"/>
                    <a:pt x="0" y="4249547"/>
                    <a:pt x="0" y="4161790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0692511" cy="4333240"/>
            </a:xfrm>
            <a:custGeom>
              <a:avLst/>
              <a:gdLst/>
              <a:ahLst/>
              <a:cxnLst/>
              <a:rect l="l" t="t" r="r" b="b"/>
              <a:pathLst>
                <a:path w="10692511" h="433324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10527157" y="0"/>
                  </a:lnTo>
                  <a:lnTo>
                    <a:pt x="10527157" y="6350"/>
                  </a:lnTo>
                  <a:lnTo>
                    <a:pt x="10527157" y="0"/>
                  </a:lnTo>
                  <a:cubicBezTo>
                    <a:pt x="10618470" y="0"/>
                    <a:pt x="10692511" y="73914"/>
                    <a:pt x="10692511" y="165100"/>
                  </a:cubicBezTo>
                  <a:lnTo>
                    <a:pt x="10686161" y="165100"/>
                  </a:lnTo>
                  <a:lnTo>
                    <a:pt x="10692511" y="165100"/>
                  </a:lnTo>
                  <a:lnTo>
                    <a:pt x="10692511" y="4168140"/>
                  </a:lnTo>
                  <a:lnTo>
                    <a:pt x="10686161" y="4168140"/>
                  </a:lnTo>
                  <a:lnTo>
                    <a:pt x="10692511" y="4168140"/>
                  </a:lnTo>
                  <a:cubicBezTo>
                    <a:pt x="10692511" y="4259326"/>
                    <a:pt x="10618470" y="4333240"/>
                    <a:pt x="10527157" y="4333240"/>
                  </a:cubicBezTo>
                  <a:lnTo>
                    <a:pt x="10527157" y="4326890"/>
                  </a:lnTo>
                  <a:lnTo>
                    <a:pt x="10527157" y="4333240"/>
                  </a:lnTo>
                  <a:lnTo>
                    <a:pt x="165354" y="4333240"/>
                  </a:lnTo>
                  <a:lnTo>
                    <a:pt x="165354" y="4326890"/>
                  </a:lnTo>
                  <a:lnTo>
                    <a:pt x="165354" y="4333240"/>
                  </a:lnTo>
                  <a:cubicBezTo>
                    <a:pt x="74041" y="4333240"/>
                    <a:pt x="0" y="4259326"/>
                    <a:pt x="0" y="416814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168140"/>
                  </a:lnTo>
                  <a:lnTo>
                    <a:pt x="6350" y="4168140"/>
                  </a:lnTo>
                  <a:lnTo>
                    <a:pt x="12700" y="4168140"/>
                  </a:lnTo>
                  <a:cubicBezTo>
                    <a:pt x="12700" y="4252341"/>
                    <a:pt x="81026" y="4320540"/>
                    <a:pt x="165354" y="4320540"/>
                  </a:cubicBezTo>
                  <a:lnTo>
                    <a:pt x="10527157" y="4320540"/>
                  </a:lnTo>
                  <a:cubicBezTo>
                    <a:pt x="10611485" y="4320540"/>
                    <a:pt x="10679811" y="4252341"/>
                    <a:pt x="10679811" y="4168140"/>
                  </a:cubicBezTo>
                  <a:lnTo>
                    <a:pt x="10679811" y="165100"/>
                  </a:lnTo>
                  <a:cubicBezTo>
                    <a:pt x="10679811" y="80899"/>
                    <a:pt x="10611485" y="12700"/>
                    <a:pt x="10527157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285284" y="7650804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Data Validation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284" y="8187633"/>
            <a:ext cx="742384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Ensures data integrity before storage in Dataverse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280922" y="6228455"/>
            <a:ext cx="8019459" cy="3249959"/>
            <a:chOff x="0" y="0"/>
            <a:chExt cx="10692613" cy="4333278"/>
          </a:xfrm>
        </p:grpSpPr>
        <p:sp>
          <p:nvSpPr>
            <p:cNvPr id="28" name="Freeform 28"/>
            <p:cNvSpPr/>
            <p:nvPr/>
          </p:nvSpPr>
          <p:spPr>
            <a:xfrm>
              <a:off x="6350" y="6350"/>
              <a:ext cx="10679811" cy="4320540"/>
            </a:xfrm>
            <a:custGeom>
              <a:avLst/>
              <a:gdLst/>
              <a:ahLst/>
              <a:cxnLst/>
              <a:rect l="l" t="t" r="r" b="b"/>
              <a:pathLst>
                <a:path w="10679811" h="4320540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10520807" y="0"/>
                  </a:lnTo>
                  <a:cubicBezTo>
                    <a:pt x="10608690" y="0"/>
                    <a:pt x="10679811" y="71120"/>
                    <a:pt x="10679811" y="158750"/>
                  </a:cubicBezTo>
                  <a:lnTo>
                    <a:pt x="10679811" y="4161790"/>
                  </a:lnTo>
                  <a:cubicBezTo>
                    <a:pt x="10679811" y="4249420"/>
                    <a:pt x="10608563" y="4320540"/>
                    <a:pt x="10520807" y="4320540"/>
                  </a:cubicBezTo>
                  <a:lnTo>
                    <a:pt x="159004" y="4320540"/>
                  </a:lnTo>
                  <a:cubicBezTo>
                    <a:pt x="71247" y="4320540"/>
                    <a:pt x="0" y="4249547"/>
                    <a:pt x="0" y="4161790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0692511" cy="4333240"/>
            </a:xfrm>
            <a:custGeom>
              <a:avLst/>
              <a:gdLst/>
              <a:ahLst/>
              <a:cxnLst/>
              <a:rect l="l" t="t" r="r" b="b"/>
              <a:pathLst>
                <a:path w="10692511" h="4333240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10527157" y="0"/>
                  </a:lnTo>
                  <a:lnTo>
                    <a:pt x="10527157" y="6350"/>
                  </a:lnTo>
                  <a:lnTo>
                    <a:pt x="10527157" y="0"/>
                  </a:lnTo>
                  <a:cubicBezTo>
                    <a:pt x="10618470" y="0"/>
                    <a:pt x="10692511" y="73914"/>
                    <a:pt x="10692511" y="165100"/>
                  </a:cubicBezTo>
                  <a:lnTo>
                    <a:pt x="10686161" y="165100"/>
                  </a:lnTo>
                  <a:lnTo>
                    <a:pt x="10692511" y="165100"/>
                  </a:lnTo>
                  <a:lnTo>
                    <a:pt x="10692511" y="4168140"/>
                  </a:lnTo>
                  <a:lnTo>
                    <a:pt x="10686161" y="4168140"/>
                  </a:lnTo>
                  <a:lnTo>
                    <a:pt x="10692511" y="4168140"/>
                  </a:lnTo>
                  <a:cubicBezTo>
                    <a:pt x="10692511" y="4259326"/>
                    <a:pt x="10618470" y="4333240"/>
                    <a:pt x="10527157" y="4333240"/>
                  </a:cubicBezTo>
                  <a:lnTo>
                    <a:pt x="10527157" y="4326890"/>
                  </a:lnTo>
                  <a:lnTo>
                    <a:pt x="10527157" y="4333240"/>
                  </a:lnTo>
                  <a:lnTo>
                    <a:pt x="165354" y="4333240"/>
                  </a:lnTo>
                  <a:lnTo>
                    <a:pt x="165354" y="4326890"/>
                  </a:lnTo>
                  <a:lnTo>
                    <a:pt x="165354" y="4333240"/>
                  </a:lnTo>
                  <a:cubicBezTo>
                    <a:pt x="74041" y="4333240"/>
                    <a:pt x="0" y="4259326"/>
                    <a:pt x="0" y="4168140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168140"/>
                  </a:lnTo>
                  <a:lnTo>
                    <a:pt x="6350" y="4168140"/>
                  </a:lnTo>
                  <a:lnTo>
                    <a:pt x="12700" y="4168140"/>
                  </a:lnTo>
                  <a:cubicBezTo>
                    <a:pt x="12700" y="4252341"/>
                    <a:pt x="81026" y="4320540"/>
                    <a:pt x="165354" y="4320540"/>
                  </a:cubicBezTo>
                  <a:lnTo>
                    <a:pt x="10527157" y="4320540"/>
                  </a:lnTo>
                  <a:cubicBezTo>
                    <a:pt x="10611485" y="4320540"/>
                    <a:pt x="10679811" y="4252341"/>
                    <a:pt x="10679811" y="4168140"/>
                  </a:cubicBezTo>
                  <a:lnTo>
                    <a:pt x="10679811" y="165100"/>
                  </a:lnTo>
                  <a:cubicBezTo>
                    <a:pt x="10679811" y="80899"/>
                    <a:pt x="10611485" y="12700"/>
                    <a:pt x="10527157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9578731" y="7650804"/>
            <a:ext cx="3587506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Seamless Integration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78731" y="8187633"/>
            <a:ext cx="742384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Copilot, Power Apps, and Dataverse work as one 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66055" y="644281"/>
            <a:ext cx="4983956" cy="64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4000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Results &amp; Impact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251767" y="1639786"/>
            <a:ext cx="4526909" cy="1478909"/>
            <a:chOff x="0" y="0"/>
            <a:chExt cx="6035878" cy="1971878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5997829" cy="1933829"/>
            </a:xfrm>
            <a:custGeom>
              <a:avLst/>
              <a:gdLst/>
              <a:ahLst/>
              <a:cxnLst/>
              <a:rect l="l" t="t" r="r" b="b"/>
              <a:pathLst>
                <a:path w="5997829" h="1933829">
                  <a:moveTo>
                    <a:pt x="0" y="111633"/>
                  </a:moveTo>
                  <a:cubicBezTo>
                    <a:pt x="0" y="50038"/>
                    <a:pt x="50673" y="0"/>
                    <a:pt x="113157" y="0"/>
                  </a:cubicBezTo>
                  <a:lnTo>
                    <a:pt x="5884672" y="0"/>
                  </a:lnTo>
                  <a:cubicBezTo>
                    <a:pt x="5947156" y="0"/>
                    <a:pt x="5997829" y="50038"/>
                    <a:pt x="5997829" y="111633"/>
                  </a:cubicBezTo>
                  <a:lnTo>
                    <a:pt x="5997829" y="1822196"/>
                  </a:lnTo>
                  <a:cubicBezTo>
                    <a:pt x="5997829" y="1883791"/>
                    <a:pt x="5947156" y="1933829"/>
                    <a:pt x="5884672" y="1933829"/>
                  </a:cubicBezTo>
                  <a:lnTo>
                    <a:pt x="113157" y="1933829"/>
                  </a:lnTo>
                  <a:cubicBezTo>
                    <a:pt x="50673" y="1933829"/>
                    <a:pt x="0" y="1883791"/>
                    <a:pt x="0" y="1822196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035929" cy="1971929"/>
            </a:xfrm>
            <a:custGeom>
              <a:avLst/>
              <a:gdLst/>
              <a:ahLst/>
              <a:cxnLst/>
              <a:rect l="l" t="t" r="r" b="b"/>
              <a:pathLst>
                <a:path w="6035929" h="1971929">
                  <a:moveTo>
                    <a:pt x="0" y="130683"/>
                  </a:moveTo>
                  <a:cubicBezTo>
                    <a:pt x="0" y="58293"/>
                    <a:pt x="59436" y="0"/>
                    <a:pt x="132207" y="0"/>
                  </a:cubicBezTo>
                  <a:lnTo>
                    <a:pt x="5903722" y="0"/>
                  </a:lnTo>
                  <a:lnTo>
                    <a:pt x="5903722" y="19050"/>
                  </a:lnTo>
                  <a:lnTo>
                    <a:pt x="5903722" y="0"/>
                  </a:lnTo>
                  <a:cubicBezTo>
                    <a:pt x="5976493" y="0"/>
                    <a:pt x="6035929" y="58293"/>
                    <a:pt x="6035929" y="130683"/>
                  </a:cubicBezTo>
                  <a:lnTo>
                    <a:pt x="6016879" y="130683"/>
                  </a:lnTo>
                  <a:lnTo>
                    <a:pt x="6035929" y="130683"/>
                  </a:lnTo>
                  <a:lnTo>
                    <a:pt x="6035929" y="1841246"/>
                  </a:lnTo>
                  <a:lnTo>
                    <a:pt x="6016879" y="1841246"/>
                  </a:lnTo>
                  <a:lnTo>
                    <a:pt x="6035929" y="1841246"/>
                  </a:lnTo>
                  <a:cubicBezTo>
                    <a:pt x="6035929" y="1913636"/>
                    <a:pt x="5976493" y="1971929"/>
                    <a:pt x="5903722" y="1971929"/>
                  </a:cubicBezTo>
                  <a:lnTo>
                    <a:pt x="5903722" y="1952879"/>
                  </a:lnTo>
                  <a:lnTo>
                    <a:pt x="5903722" y="1971929"/>
                  </a:lnTo>
                  <a:lnTo>
                    <a:pt x="132207" y="1971929"/>
                  </a:lnTo>
                  <a:lnTo>
                    <a:pt x="132207" y="1952879"/>
                  </a:lnTo>
                  <a:lnTo>
                    <a:pt x="132207" y="1971929"/>
                  </a:lnTo>
                  <a:cubicBezTo>
                    <a:pt x="59436" y="1971929"/>
                    <a:pt x="0" y="1913636"/>
                    <a:pt x="0" y="1841246"/>
                  </a:cubicBezTo>
                  <a:lnTo>
                    <a:pt x="0" y="130683"/>
                  </a:lnTo>
                  <a:lnTo>
                    <a:pt x="19050" y="130683"/>
                  </a:lnTo>
                  <a:lnTo>
                    <a:pt x="0" y="130683"/>
                  </a:lnTo>
                  <a:moveTo>
                    <a:pt x="38100" y="130683"/>
                  </a:moveTo>
                  <a:lnTo>
                    <a:pt x="38100" y="1841246"/>
                  </a:lnTo>
                  <a:lnTo>
                    <a:pt x="19050" y="1841246"/>
                  </a:lnTo>
                  <a:lnTo>
                    <a:pt x="38100" y="1841246"/>
                  </a:lnTo>
                  <a:cubicBezTo>
                    <a:pt x="38100" y="1892173"/>
                    <a:pt x="80010" y="1933829"/>
                    <a:pt x="132207" y="1933829"/>
                  </a:cubicBezTo>
                  <a:lnTo>
                    <a:pt x="5903722" y="1933829"/>
                  </a:lnTo>
                  <a:cubicBezTo>
                    <a:pt x="5955919" y="1933829"/>
                    <a:pt x="5997829" y="1892173"/>
                    <a:pt x="5997829" y="1841246"/>
                  </a:cubicBezTo>
                  <a:lnTo>
                    <a:pt x="5997829" y="130683"/>
                  </a:lnTo>
                  <a:cubicBezTo>
                    <a:pt x="5997829" y="79756"/>
                    <a:pt x="5955919" y="38100"/>
                    <a:pt x="5903722" y="38100"/>
                  </a:cubicBezTo>
                  <a:lnTo>
                    <a:pt x="132207" y="38100"/>
                  </a:lnTo>
                  <a:lnTo>
                    <a:pt x="132207" y="19050"/>
                  </a:lnTo>
                  <a:lnTo>
                    <a:pt x="132207" y="38100"/>
                  </a:lnTo>
                  <a:cubicBezTo>
                    <a:pt x="80010" y="38100"/>
                    <a:pt x="38100" y="79756"/>
                    <a:pt x="38100" y="130683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493912" y="1862880"/>
            <a:ext cx="383068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Reduced Manual Effort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93912" y="2304755"/>
            <a:ext cx="404262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20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AI handles task creation, freeing teams for higher-value work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251767" y="3230166"/>
            <a:ext cx="4526909" cy="1478909"/>
            <a:chOff x="0" y="0"/>
            <a:chExt cx="6035878" cy="1971878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5997829" cy="1933829"/>
            </a:xfrm>
            <a:custGeom>
              <a:avLst/>
              <a:gdLst/>
              <a:ahLst/>
              <a:cxnLst/>
              <a:rect l="l" t="t" r="r" b="b"/>
              <a:pathLst>
                <a:path w="5997829" h="1933829">
                  <a:moveTo>
                    <a:pt x="0" y="111633"/>
                  </a:moveTo>
                  <a:cubicBezTo>
                    <a:pt x="0" y="50038"/>
                    <a:pt x="50673" y="0"/>
                    <a:pt x="113157" y="0"/>
                  </a:cubicBezTo>
                  <a:lnTo>
                    <a:pt x="5884672" y="0"/>
                  </a:lnTo>
                  <a:cubicBezTo>
                    <a:pt x="5947156" y="0"/>
                    <a:pt x="5997829" y="50038"/>
                    <a:pt x="5997829" y="111633"/>
                  </a:cubicBezTo>
                  <a:lnTo>
                    <a:pt x="5997829" y="1822196"/>
                  </a:lnTo>
                  <a:cubicBezTo>
                    <a:pt x="5997829" y="1883791"/>
                    <a:pt x="5947156" y="1933829"/>
                    <a:pt x="5884672" y="1933829"/>
                  </a:cubicBezTo>
                  <a:lnTo>
                    <a:pt x="113157" y="1933829"/>
                  </a:lnTo>
                  <a:cubicBezTo>
                    <a:pt x="50673" y="1933829"/>
                    <a:pt x="0" y="1883791"/>
                    <a:pt x="0" y="1822196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035929" cy="1971929"/>
            </a:xfrm>
            <a:custGeom>
              <a:avLst/>
              <a:gdLst/>
              <a:ahLst/>
              <a:cxnLst/>
              <a:rect l="l" t="t" r="r" b="b"/>
              <a:pathLst>
                <a:path w="6035929" h="1971929">
                  <a:moveTo>
                    <a:pt x="0" y="130683"/>
                  </a:moveTo>
                  <a:cubicBezTo>
                    <a:pt x="0" y="58293"/>
                    <a:pt x="59436" y="0"/>
                    <a:pt x="132207" y="0"/>
                  </a:cubicBezTo>
                  <a:lnTo>
                    <a:pt x="5903722" y="0"/>
                  </a:lnTo>
                  <a:lnTo>
                    <a:pt x="5903722" y="19050"/>
                  </a:lnTo>
                  <a:lnTo>
                    <a:pt x="5903722" y="0"/>
                  </a:lnTo>
                  <a:cubicBezTo>
                    <a:pt x="5976493" y="0"/>
                    <a:pt x="6035929" y="58293"/>
                    <a:pt x="6035929" y="130683"/>
                  </a:cubicBezTo>
                  <a:lnTo>
                    <a:pt x="6016879" y="130683"/>
                  </a:lnTo>
                  <a:lnTo>
                    <a:pt x="6035929" y="130683"/>
                  </a:lnTo>
                  <a:lnTo>
                    <a:pt x="6035929" y="1841246"/>
                  </a:lnTo>
                  <a:lnTo>
                    <a:pt x="6016879" y="1841246"/>
                  </a:lnTo>
                  <a:lnTo>
                    <a:pt x="6035929" y="1841246"/>
                  </a:lnTo>
                  <a:cubicBezTo>
                    <a:pt x="6035929" y="1913636"/>
                    <a:pt x="5976493" y="1971929"/>
                    <a:pt x="5903722" y="1971929"/>
                  </a:cubicBezTo>
                  <a:lnTo>
                    <a:pt x="5903722" y="1952879"/>
                  </a:lnTo>
                  <a:lnTo>
                    <a:pt x="5903722" y="1971929"/>
                  </a:lnTo>
                  <a:lnTo>
                    <a:pt x="132207" y="1971929"/>
                  </a:lnTo>
                  <a:lnTo>
                    <a:pt x="132207" y="1952879"/>
                  </a:lnTo>
                  <a:lnTo>
                    <a:pt x="132207" y="1971929"/>
                  </a:lnTo>
                  <a:cubicBezTo>
                    <a:pt x="59436" y="1971929"/>
                    <a:pt x="0" y="1913636"/>
                    <a:pt x="0" y="1841246"/>
                  </a:cubicBezTo>
                  <a:lnTo>
                    <a:pt x="0" y="130683"/>
                  </a:lnTo>
                  <a:lnTo>
                    <a:pt x="19050" y="130683"/>
                  </a:lnTo>
                  <a:lnTo>
                    <a:pt x="0" y="130683"/>
                  </a:lnTo>
                  <a:moveTo>
                    <a:pt x="38100" y="130683"/>
                  </a:moveTo>
                  <a:lnTo>
                    <a:pt x="38100" y="1841246"/>
                  </a:lnTo>
                  <a:lnTo>
                    <a:pt x="19050" y="1841246"/>
                  </a:lnTo>
                  <a:lnTo>
                    <a:pt x="38100" y="1841246"/>
                  </a:lnTo>
                  <a:cubicBezTo>
                    <a:pt x="38100" y="1892173"/>
                    <a:pt x="80010" y="1933829"/>
                    <a:pt x="132207" y="1933829"/>
                  </a:cubicBezTo>
                  <a:lnTo>
                    <a:pt x="5903722" y="1933829"/>
                  </a:lnTo>
                  <a:cubicBezTo>
                    <a:pt x="5955919" y="1933829"/>
                    <a:pt x="5997829" y="1892173"/>
                    <a:pt x="5997829" y="1841246"/>
                  </a:cubicBezTo>
                  <a:lnTo>
                    <a:pt x="5997829" y="130683"/>
                  </a:lnTo>
                  <a:cubicBezTo>
                    <a:pt x="5997829" y="79756"/>
                    <a:pt x="5955919" y="38100"/>
                    <a:pt x="5903722" y="38100"/>
                  </a:cubicBezTo>
                  <a:lnTo>
                    <a:pt x="132207" y="38100"/>
                  </a:lnTo>
                  <a:lnTo>
                    <a:pt x="132207" y="19050"/>
                  </a:lnTo>
                  <a:lnTo>
                    <a:pt x="132207" y="38100"/>
                  </a:lnTo>
                  <a:cubicBezTo>
                    <a:pt x="80010" y="38100"/>
                    <a:pt x="38100" y="79756"/>
                    <a:pt x="38100" y="130683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493912" y="3453260"/>
            <a:ext cx="249197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Faster Task Creation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93912" y="3895134"/>
            <a:ext cx="404262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20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Natural language input speeds up the entire process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51767" y="4820545"/>
            <a:ext cx="4526909" cy="1478909"/>
            <a:chOff x="0" y="0"/>
            <a:chExt cx="6035878" cy="1971878"/>
          </a:xfrm>
        </p:grpSpPr>
        <p:sp>
          <p:nvSpPr>
            <p:cNvPr id="18" name="Freeform 18"/>
            <p:cNvSpPr/>
            <p:nvPr/>
          </p:nvSpPr>
          <p:spPr>
            <a:xfrm>
              <a:off x="19050" y="19050"/>
              <a:ext cx="5997829" cy="1933829"/>
            </a:xfrm>
            <a:custGeom>
              <a:avLst/>
              <a:gdLst/>
              <a:ahLst/>
              <a:cxnLst/>
              <a:rect l="l" t="t" r="r" b="b"/>
              <a:pathLst>
                <a:path w="5997829" h="1933829">
                  <a:moveTo>
                    <a:pt x="0" y="111633"/>
                  </a:moveTo>
                  <a:cubicBezTo>
                    <a:pt x="0" y="50038"/>
                    <a:pt x="50673" y="0"/>
                    <a:pt x="113157" y="0"/>
                  </a:cubicBezTo>
                  <a:lnTo>
                    <a:pt x="5884672" y="0"/>
                  </a:lnTo>
                  <a:cubicBezTo>
                    <a:pt x="5947156" y="0"/>
                    <a:pt x="5997829" y="50038"/>
                    <a:pt x="5997829" y="111633"/>
                  </a:cubicBezTo>
                  <a:lnTo>
                    <a:pt x="5997829" y="1822196"/>
                  </a:lnTo>
                  <a:cubicBezTo>
                    <a:pt x="5997829" y="1883791"/>
                    <a:pt x="5947156" y="1933829"/>
                    <a:pt x="5884672" y="1933829"/>
                  </a:cubicBezTo>
                  <a:lnTo>
                    <a:pt x="113157" y="1933829"/>
                  </a:lnTo>
                  <a:cubicBezTo>
                    <a:pt x="50673" y="1933829"/>
                    <a:pt x="0" y="1883791"/>
                    <a:pt x="0" y="1822196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6035929" cy="1971929"/>
            </a:xfrm>
            <a:custGeom>
              <a:avLst/>
              <a:gdLst/>
              <a:ahLst/>
              <a:cxnLst/>
              <a:rect l="l" t="t" r="r" b="b"/>
              <a:pathLst>
                <a:path w="6035929" h="1971929">
                  <a:moveTo>
                    <a:pt x="0" y="130683"/>
                  </a:moveTo>
                  <a:cubicBezTo>
                    <a:pt x="0" y="58293"/>
                    <a:pt x="59436" y="0"/>
                    <a:pt x="132207" y="0"/>
                  </a:cubicBezTo>
                  <a:lnTo>
                    <a:pt x="5903722" y="0"/>
                  </a:lnTo>
                  <a:lnTo>
                    <a:pt x="5903722" y="19050"/>
                  </a:lnTo>
                  <a:lnTo>
                    <a:pt x="5903722" y="0"/>
                  </a:lnTo>
                  <a:cubicBezTo>
                    <a:pt x="5976493" y="0"/>
                    <a:pt x="6035929" y="58293"/>
                    <a:pt x="6035929" y="130683"/>
                  </a:cubicBezTo>
                  <a:lnTo>
                    <a:pt x="6016879" y="130683"/>
                  </a:lnTo>
                  <a:lnTo>
                    <a:pt x="6035929" y="130683"/>
                  </a:lnTo>
                  <a:lnTo>
                    <a:pt x="6035929" y="1841246"/>
                  </a:lnTo>
                  <a:lnTo>
                    <a:pt x="6016879" y="1841246"/>
                  </a:lnTo>
                  <a:lnTo>
                    <a:pt x="6035929" y="1841246"/>
                  </a:lnTo>
                  <a:cubicBezTo>
                    <a:pt x="6035929" y="1913636"/>
                    <a:pt x="5976493" y="1971929"/>
                    <a:pt x="5903722" y="1971929"/>
                  </a:cubicBezTo>
                  <a:lnTo>
                    <a:pt x="5903722" y="1952879"/>
                  </a:lnTo>
                  <a:lnTo>
                    <a:pt x="5903722" y="1971929"/>
                  </a:lnTo>
                  <a:lnTo>
                    <a:pt x="132207" y="1971929"/>
                  </a:lnTo>
                  <a:lnTo>
                    <a:pt x="132207" y="1952879"/>
                  </a:lnTo>
                  <a:lnTo>
                    <a:pt x="132207" y="1971929"/>
                  </a:lnTo>
                  <a:cubicBezTo>
                    <a:pt x="59436" y="1971929"/>
                    <a:pt x="0" y="1913636"/>
                    <a:pt x="0" y="1841246"/>
                  </a:cubicBezTo>
                  <a:lnTo>
                    <a:pt x="0" y="130683"/>
                  </a:lnTo>
                  <a:lnTo>
                    <a:pt x="19050" y="130683"/>
                  </a:lnTo>
                  <a:lnTo>
                    <a:pt x="0" y="130683"/>
                  </a:lnTo>
                  <a:moveTo>
                    <a:pt x="38100" y="130683"/>
                  </a:moveTo>
                  <a:lnTo>
                    <a:pt x="38100" y="1841246"/>
                  </a:lnTo>
                  <a:lnTo>
                    <a:pt x="19050" y="1841246"/>
                  </a:lnTo>
                  <a:lnTo>
                    <a:pt x="38100" y="1841246"/>
                  </a:lnTo>
                  <a:cubicBezTo>
                    <a:pt x="38100" y="1892173"/>
                    <a:pt x="80010" y="1933829"/>
                    <a:pt x="132207" y="1933829"/>
                  </a:cubicBezTo>
                  <a:lnTo>
                    <a:pt x="5903722" y="1933829"/>
                  </a:lnTo>
                  <a:cubicBezTo>
                    <a:pt x="5955919" y="1933829"/>
                    <a:pt x="5997829" y="1892173"/>
                    <a:pt x="5997829" y="1841246"/>
                  </a:cubicBezTo>
                  <a:lnTo>
                    <a:pt x="5997829" y="130683"/>
                  </a:lnTo>
                  <a:cubicBezTo>
                    <a:pt x="5997829" y="79756"/>
                    <a:pt x="5955919" y="38100"/>
                    <a:pt x="5903722" y="38100"/>
                  </a:cubicBezTo>
                  <a:lnTo>
                    <a:pt x="132207" y="38100"/>
                  </a:lnTo>
                  <a:lnTo>
                    <a:pt x="132207" y="19050"/>
                  </a:lnTo>
                  <a:lnTo>
                    <a:pt x="132207" y="38100"/>
                  </a:lnTo>
                  <a:cubicBezTo>
                    <a:pt x="80010" y="38100"/>
                    <a:pt x="38100" y="79756"/>
                    <a:pt x="38100" y="130683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493912" y="5043640"/>
            <a:ext cx="383068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Improved Data Accuracy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93912" y="5485505"/>
            <a:ext cx="404262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20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Structured validation reduces human errors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251767" y="6410916"/>
            <a:ext cx="4526909" cy="1478909"/>
            <a:chOff x="0" y="0"/>
            <a:chExt cx="6035878" cy="1971878"/>
          </a:xfrm>
        </p:grpSpPr>
        <p:sp>
          <p:nvSpPr>
            <p:cNvPr id="23" name="Freeform 23"/>
            <p:cNvSpPr/>
            <p:nvPr/>
          </p:nvSpPr>
          <p:spPr>
            <a:xfrm>
              <a:off x="19050" y="19050"/>
              <a:ext cx="5997829" cy="1933829"/>
            </a:xfrm>
            <a:custGeom>
              <a:avLst/>
              <a:gdLst/>
              <a:ahLst/>
              <a:cxnLst/>
              <a:rect l="l" t="t" r="r" b="b"/>
              <a:pathLst>
                <a:path w="5997829" h="1933829">
                  <a:moveTo>
                    <a:pt x="0" y="111633"/>
                  </a:moveTo>
                  <a:cubicBezTo>
                    <a:pt x="0" y="50038"/>
                    <a:pt x="50673" y="0"/>
                    <a:pt x="113157" y="0"/>
                  </a:cubicBezTo>
                  <a:lnTo>
                    <a:pt x="5884672" y="0"/>
                  </a:lnTo>
                  <a:cubicBezTo>
                    <a:pt x="5947156" y="0"/>
                    <a:pt x="5997829" y="50038"/>
                    <a:pt x="5997829" y="111633"/>
                  </a:cubicBezTo>
                  <a:lnTo>
                    <a:pt x="5997829" y="1822196"/>
                  </a:lnTo>
                  <a:cubicBezTo>
                    <a:pt x="5997829" y="1883791"/>
                    <a:pt x="5947156" y="1933829"/>
                    <a:pt x="5884672" y="1933829"/>
                  </a:cubicBezTo>
                  <a:lnTo>
                    <a:pt x="113157" y="1933829"/>
                  </a:lnTo>
                  <a:cubicBezTo>
                    <a:pt x="50673" y="1933829"/>
                    <a:pt x="0" y="1883791"/>
                    <a:pt x="0" y="1822196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6035929" cy="1971929"/>
            </a:xfrm>
            <a:custGeom>
              <a:avLst/>
              <a:gdLst/>
              <a:ahLst/>
              <a:cxnLst/>
              <a:rect l="l" t="t" r="r" b="b"/>
              <a:pathLst>
                <a:path w="6035929" h="1971929">
                  <a:moveTo>
                    <a:pt x="0" y="130683"/>
                  </a:moveTo>
                  <a:cubicBezTo>
                    <a:pt x="0" y="58293"/>
                    <a:pt x="59436" y="0"/>
                    <a:pt x="132207" y="0"/>
                  </a:cubicBezTo>
                  <a:lnTo>
                    <a:pt x="5903722" y="0"/>
                  </a:lnTo>
                  <a:lnTo>
                    <a:pt x="5903722" y="19050"/>
                  </a:lnTo>
                  <a:lnTo>
                    <a:pt x="5903722" y="0"/>
                  </a:lnTo>
                  <a:cubicBezTo>
                    <a:pt x="5976493" y="0"/>
                    <a:pt x="6035929" y="58293"/>
                    <a:pt x="6035929" y="130683"/>
                  </a:cubicBezTo>
                  <a:lnTo>
                    <a:pt x="6016879" y="130683"/>
                  </a:lnTo>
                  <a:lnTo>
                    <a:pt x="6035929" y="130683"/>
                  </a:lnTo>
                  <a:lnTo>
                    <a:pt x="6035929" y="1841246"/>
                  </a:lnTo>
                  <a:lnTo>
                    <a:pt x="6016879" y="1841246"/>
                  </a:lnTo>
                  <a:lnTo>
                    <a:pt x="6035929" y="1841246"/>
                  </a:lnTo>
                  <a:cubicBezTo>
                    <a:pt x="6035929" y="1913636"/>
                    <a:pt x="5976493" y="1971929"/>
                    <a:pt x="5903722" y="1971929"/>
                  </a:cubicBezTo>
                  <a:lnTo>
                    <a:pt x="5903722" y="1952879"/>
                  </a:lnTo>
                  <a:lnTo>
                    <a:pt x="5903722" y="1971929"/>
                  </a:lnTo>
                  <a:lnTo>
                    <a:pt x="132207" y="1971929"/>
                  </a:lnTo>
                  <a:lnTo>
                    <a:pt x="132207" y="1952879"/>
                  </a:lnTo>
                  <a:lnTo>
                    <a:pt x="132207" y="1971929"/>
                  </a:lnTo>
                  <a:cubicBezTo>
                    <a:pt x="59436" y="1971929"/>
                    <a:pt x="0" y="1913636"/>
                    <a:pt x="0" y="1841246"/>
                  </a:cubicBezTo>
                  <a:lnTo>
                    <a:pt x="0" y="130683"/>
                  </a:lnTo>
                  <a:lnTo>
                    <a:pt x="19050" y="130683"/>
                  </a:lnTo>
                  <a:lnTo>
                    <a:pt x="0" y="130683"/>
                  </a:lnTo>
                  <a:moveTo>
                    <a:pt x="38100" y="130683"/>
                  </a:moveTo>
                  <a:lnTo>
                    <a:pt x="38100" y="1841246"/>
                  </a:lnTo>
                  <a:lnTo>
                    <a:pt x="19050" y="1841246"/>
                  </a:lnTo>
                  <a:lnTo>
                    <a:pt x="38100" y="1841246"/>
                  </a:lnTo>
                  <a:cubicBezTo>
                    <a:pt x="38100" y="1892173"/>
                    <a:pt x="80010" y="1933829"/>
                    <a:pt x="132207" y="1933829"/>
                  </a:cubicBezTo>
                  <a:lnTo>
                    <a:pt x="5903722" y="1933829"/>
                  </a:lnTo>
                  <a:cubicBezTo>
                    <a:pt x="5955919" y="1933829"/>
                    <a:pt x="5997829" y="1892173"/>
                    <a:pt x="5997829" y="1841246"/>
                  </a:cubicBezTo>
                  <a:lnTo>
                    <a:pt x="5997829" y="130683"/>
                  </a:lnTo>
                  <a:cubicBezTo>
                    <a:pt x="5997829" y="79756"/>
                    <a:pt x="5955919" y="38100"/>
                    <a:pt x="5903722" y="38100"/>
                  </a:cubicBezTo>
                  <a:lnTo>
                    <a:pt x="132207" y="38100"/>
                  </a:lnTo>
                  <a:lnTo>
                    <a:pt x="132207" y="19050"/>
                  </a:lnTo>
                  <a:lnTo>
                    <a:pt x="132207" y="38100"/>
                  </a:lnTo>
                  <a:cubicBezTo>
                    <a:pt x="80010" y="38100"/>
                    <a:pt x="38100" y="79756"/>
                    <a:pt x="38100" y="130683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493912" y="6634010"/>
            <a:ext cx="352588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Real-Time UI Updates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93912" y="7075884"/>
            <a:ext cx="404262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20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Dynamic interface keeps users informed instantly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2251767" y="8001295"/>
            <a:ext cx="4526909" cy="1478909"/>
            <a:chOff x="0" y="0"/>
            <a:chExt cx="6035878" cy="1971878"/>
          </a:xfrm>
        </p:grpSpPr>
        <p:sp>
          <p:nvSpPr>
            <p:cNvPr id="28" name="Freeform 28"/>
            <p:cNvSpPr/>
            <p:nvPr/>
          </p:nvSpPr>
          <p:spPr>
            <a:xfrm>
              <a:off x="19050" y="19050"/>
              <a:ext cx="5997829" cy="1933829"/>
            </a:xfrm>
            <a:custGeom>
              <a:avLst/>
              <a:gdLst/>
              <a:ahLst/>
              <a:cxnLst/>
              <a:rect l="l" t="t" r="r" b="b"/>
              <a:pathLst>
                <a:path w="5997829" h="1933829">
                  <a:moveTo>
                    <a:pt x="0" y="111633"/>
                  </a:moveTo>
                  <a:cubicBezTo>
                    <a:pt x="0" y="50038"/>
                    <a:pt x="50673" y="0"/>
                    <a:pt x="113157" y="0"/>
                  </a:cubicBezTo>
                  <a:lnTo>
                    <a:pt x="5884672" y="0"/>
                  </a:lnTo>
                  <a:cubicBezTo>
                    <a:pt x="5947156" y="0"/>
                    <a:pt x="5997829" y="50038"/>
                    <a:pt x="5997829" y="111633"/>
                  </a:cubicBezTo>
                  <a:lnTo>
                    <a:pt x="5997829" y="1822196"/>
                  </a:lnTo>
                  <a:cubicBezTo>
                    <a:pt x="5997829" y="1883791"/>
                    <a:pt x="5947156" y="1933829"/>
                    <a:pt x="5884672" y="1933829"/>
                  </a:cubicBezTo>
                  <a:lnTo>
                    <a:pt x="113157" y="1933829"/>
                  </a:lnTo>
                  <a:cubicBezTo>
                    <a:pt x="50673" y="1933829"/>
                    <a:pt x="0" y="1883791"/>
                    <a:pt x="0" y="1822196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6035929" cy="1971929"/>
            </a:xfrm>
            <a:custGeom>
              <a:avLst/>
              <a:gdLst/>
              <a:ahLst/>
              <a:cxnLst/>
              <a:rect l="l" t="t" r="r" b="b"/>
              <a:pathLst>
                <a:path w="6035929" h="1971929">
                  <a:moveTo>
                    <a:pt x="0" y="130683"/>
                  </a:moveTo>
                  <a:cubicBezTo>
                    <a:pt x="0" y="58293"/>
                    <a:pt x="59436" y="0"/>
                    <a:pt x="132207" y="0"/>
                  </a:cubicBezTo>
                  <a:lnTo>
                    <a:pt x="5903722" y="0"/>
                  </a:lnTo>
                  <a:lnTo>
                    <a:pt x="5903722" y="19050"/>
                  </a:lnTo>
                  <a:lnTo>
                    <a:pt x="5903722" y="0"/>
                  </a:lnTo>
                  <a:cubicBezTo>
                    <a:pt x="5976493" y="0"/>
                    <a:pt x="6035929" y="58293"/>
                    <a:pt x="6035929" y="130683"/>
                  </a:cubicBezTo>
                  <a:lnTo>
                    <a:pt x="6016879" y="130683"/>
                  </a:lnTo>
                  <a:lnTo>
                    <a:pt x="6035929" y="130683"/>
                  </a:lnTo>
                  <a:lnTo>
                    <a:pt x="6035929" y="1841246"/>
                  </a:lnTo>
                  <a:lnTo>
                    <a:pt x="6016879" y="1841246"/>
                  </a:lnTo>
                  <a:lnTo>
                    <a:pt x="6035929" y="1841246"/>
                  </a:lnTo>
                  <a:cubicBezTo>
                    <a:pt x="6035929" y="1913636"/>
                    <a:pt x="5976493" y="1971929"/>
                    <a:pt x="5903722" y="1971929"/>
                  </a:cubicBezTo>
                  <a:lnTo>
                    <a:pt x="5903722" y="1952879"/>
                  </a:lnTo>
                  <a:lnTo>
                    <a:pt x="5903722" y="1971929"/>
                  </a:lnTo>
                  <a:lnTo>
                    <a:pt x="132207" y="1971929"/>
                  </a:lnTo>
                  <a:lnTo>
                    <a:pt x="132207" y="1952879"/>
                  </a:lnTo>
                  <a:lnTo>
                    <a:pt x="132207" y="1971929"/>
                  </a:lnTo>
                  <a:cubicBezTo>
                    <a:pt x="59436" y="1971929"/>
                    <a:pt x="0" y="1913636"/>
                    <a:pt x="0" y="1841246"/>
                  </a:cubicBezTo>
                  <a:lnTo>
                    <a:pt x="0" y="130683"/>
                  </a:lnTo>
                  <a:lnTo>
                    <a:pt x="19050" y="130683"/>
                  </a:lnTo>
                  <a:lnTo>
                    <a:pt x="0" y="130683"/>
                  </a:lnTo>
                  <a:moveTo>
                    <a:pt x="38100" y="130683"/>
                  </a:moveTo>
                  <a:lnTo>
                    <a:pt x="38100" y="1841246"/>
                  </a:lnTo>
                  <a:lnTo>
                    <a:pt x="19050" y="1841246"/>
                  </a:lnTo>
                  <a:lnTo>
                    <a:pt x="38100" y="1841246"/>
                  </a:lnTo>
                  <a:cubicBezTo>
                    <a:pt x="38100" y="1892173"/>
                    <a:pt x="80010" y="1933829"/>
                    <a:pt x="132207" y="1933829"/>
                  </a:cubicBezTo>
                  <a:lnTo>
                    <a:pt x="5903722" y="1933829"/>
                  </a:lnTo>
                  <a:cubicBezTo>
                    <a:pt x="5955919" y="1933829"/>
                    <a:pt x="5997829" y="1892173"/>
                    <a:pt x="5997829" y="1841246"/>
                  </a:cubicBezTo>
                  <a:lnTo>
                    <a:pt x="5997829" y="130683"/>
                  </a:lnTo>
                  <a:cubicBezTo>
                    <a:pt x="5997829" y="79756"/>
                    <a:pt x="5955919" y="38100"/>
                    <a:pt x="5903722" y="38100"/>
                  </a:cubicBezTo>
                  <a:lnTo>
                    <a:pt x="132207" y="38100"/>
                  </a:lnTo>
                  <a:lnTo>
                    <a:pt x="132207" y="19050"/>
                  </a:lnTo>
                  <a:lnTo>
                    <a:pt x="132207" y="38100"/>
                  </a:lnTo>
                  <a:cubicBezTo>
                    <a:pt x="80010" y="38100"/>
                    <a:pt x="38100" y="79756"/>
                    <a:pt x="38100" y="130683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2493912" y="8224390"/>
            <a:ext cx="352588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Better User Experience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93912" y="8666264"/>
            <a:ext cx="404262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20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Streamlined, intuitive workflow for all users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260279" y="2636339"/>
            <a:ext cx="8770887" cy="5847159"/>
            <a:chOff x="0" y="0"/>
            <a:chExt cx="11694516" cy="7796212"/>
          </a:xfrm>
        </p:grpSpPr>
        <p:sp>
          <p:nvSpPr>
            <p:cNvPr id="33" name="Freeform 33" descr="preencoded.png"/>
            <p:cNvSpPr/>
            <p:nvPr/>
          </p:nvSpPr>
          <p:spPr>
            <a:xfrm>
              <a:off x="0" y="0"/>
              <a:ext cx="11694541" cy="7796276"/>
            </a:xfrm>
            <a:custGeom>
              <a:avLst/>
              <a:gdLst/>
              <a:ahLst/>
              <a:cxnLst/>
              <a:rect l="l" t="t" r="r" b="b"/>
              <a:pathLst>
                <a:path w="11694541" h="7796276">
                  <a:moveTo>
                    <a:pt x="0" y="0"/>
                  </a:moveTo>
                  <a:lnTo>
                    <a:pt x="11694541" y="0"/>
                  </a:lnTo>
                  <a:lnTo>
                    <a:pt x="11694541" y="7796276"/>
                  </a:lnTo>
                  <a:lnTo>
                    <a:pt x="0" y="7796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ED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547272" y="175917"/>
            <a:ext cx="6623447" cy="9935166"/>
            <a:chOff x="0" y="0"/>
            <a:chExt cx="8831262" cy="13246887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8831199" cy="13246863"/>
            </a:xfrm>
            <a:custGeom>
              <a:avLst/>
              <a:gdLst/>
              <a:ahLst/>
              <a:cxnLst/>
              <a:rect l="l" t="t" r="r" b="b"/>
              <a:pathLst>
                <a:path w="8831199" h="13246863">
                  <a:moveTo>
                    <a:pt x="0" y="0"/>
                  </a:moveTo>
                  <a:lnTo>
                    <a:pt x="8831199" y="0"/>
                  </a:lnTo>
                  <a:lnTo>
                    <a:pt x="8831199" y="13246863"/>
                  </a:lnTo>
                  <a:lnTo>
                    <a:pt x="0" y="13246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7" r="-48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821684" y="705441"/>
            <a:ext cx="5928274" cy="76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4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Tools &amp; Technologies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1684" y="2579789"/>
            <a:ext cx="382651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Microsoft Power Apps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1684" y="3034608"/>
            <a:ext cx="978664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Canvas app for building the custom UI and user experience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1684" y="4625426"/>
            <a:ext cx="428371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Microsoft Copilot Studio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1684" y="5080244"/>
            <a:ext cx="978664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AI agent for natural language understanding and automation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1684" y="6671072"/>
            <a:ext cx="2934891" cy="37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Microsoft Dataverse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1684" y="7125891"/>
            <a:ext cx="978664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Secure, scalable data storage for structured task records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1684" y="8716718"/>
            <a:ext cx="2934891" cy="37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Power Platform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1684" y="9171537"/>
            <a:ext cx="978664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Unified low-code platform connecting all components seamlessly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ED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430000" y="128967"/>
            <a:ext cx="6574631" cy="9861947"/>
            <a:chOff x="0" y="0"/>
            <a:chExt cx="8766175" cy="13149262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8766175" cy="13149326"/>
            </a:xfrm>
            <a:custGeom>
              <a:avLst/>
              <a:gdLst/>
              <a:ahLst/>
              <a:cxnLst/>
              <a:rect l="l" t="t" r="r" b="b"/>
              <a:pathLst>
                <a:path w="8766175" h="13149326">
                  <a:moveTo>
                    <a:pt x="0" y="0"/>
                  </a:moveTo>
                  <a:lnTo>
                    <a:pt x="8766175" y="0"/>
                  </a:lnTo>
                  <a:lnTo>
                    <a:pt x="8766175" y="13149326"/>
                  </a:lnTo>
                  <a:lnTo>
                    <a:pt x="0" y="13149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92238" y="1427074"/>
            <a:ext cx="9445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Let's Build Intelligent Solutions with AI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7434" y="3446412"/>
            <a:ext cx="902032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AI-powered Copilot improves efficiency and automation — transforming how teams manage work.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92238" y="3213202"/>
            <a:ext cx="38100" cy="1545136"/>
            <a:chOff x="0" y="0"/>
            <a:chExt cx="50800" cy="20601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800" cy="2060194"/>
            </a:xfrm>
            <a:custGeom>
              <a:avLst/>
              <a:gdLst/>
              <a:ahLst/>
              <a:cxnLst/>
              <a:rect l="l" t="t" r="r" b="b"/>
              <a:pathLst>
                <a:path w="50800" h="2060194">
                  <a:moveTo>
                    <a:pt x="0" y="0"/>
                  </a:moveTo>
                  <a:lnTo>
                    <a:pt x="50800" y="0"/>
                  </a:lnTo>
                  <a:lnTo>
                    <a:pt x="50800" y="2060194"/>
                  </a:lnTo>
                  <a:lnTo>
                    <a:pt x="0" y="2060194"/>
                  </a:lnTo>
                  <a:close/>
                </a:path>
              </a:pathLst>
            </a:custGeom>
            <a:solidFill>
              <a:srgbClr val="9C928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87476" y="5072510"/>
            <a:ext cx="9455048" cy="4203202"/>
            <a:chOff x="0" y="0"/>
            <a:chExt cx="12606731" cy="5604269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12594082" cy="5591556"/>
            </a:xfrm>
            <a:custGeom>
              <a:avLst/>
              <a:gdLst/>
              <a:ahLst/>
              <a:cxnLst/>
              <a:rect l="l" t="t" r="r" b="b"/>
              <a:pathLst>
                <a:path w="12594082" h="5591556">
                  <a:moveTo>
                    <a:pt x="0" y="158750"/>
                  </a:moveTo>
                  <a:cubicBezTo>
                    <a:pt x="0" y="71120"/>
                    <a:pt x="71247" y="0"/>
                    <a:pt x="159004" y="0"/>
                  </a:cubicBezTo>
                  <a:lnTo>
                    <a:pt x="12435078" y="0"/>
                  </a:lnTo>
                  <a:cubicBezTo>
                    <a:pt x="12522835" y="0"/>
                    <a:pt x="12594082" y="71120"/>
                    <a:pt x="12594082" y="158750"/>
                  </a:cubicBezTo>
                  <a:lnTo>
                    <a:pt x="12594082" y="5432806"/>
                  </a:lnTo>
                  <a:cubicBezTo>
                    <a:pt x="12594082" y="5520563"/>
                    <a:pt x="12522835" y="5591556"/>
                    <a:pt x="12435078" y="5591556"/>
                  </a:cubicBezTo>
                  <a:lnTo>
                    <a:pt x="159004" y="5591556"/>
                  </a:lnTo>
                  <a:cubicBezTo>
                    <a:pt x="71247" y="5591556"/>
                    <a:pt x="0" y="5520436"/>
                    <a:pt x="0" y="5432806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2606782" cy="5604256"/>
            </a:xfrm>
            <a:custGeom>
              <a:avLst/>
              <a:gdLst/>
              <a:ahLst/>
              <a:cxnLst/>
              <a:rect l="l" t="t" r="r" b="b"/>
              <a:pathLst>
                <a:path w="12606782" h="5604256">
                  <a:moveTo>
                    <a:pt x="0" y="165100"/>
                  </a:moveTo>
                  <a:cubicBezTo>
                    <a:pt x="0" y="73914"/>
                    <a:pt x="74041" y="0"/>
                    <a:pt x="165354" y="0"/>
                  </a:cubicBezTo>
                  <a:lnTo>
                    <a:pt x="12441428" y="0"/>
                  </a:lnTo>
                  <a:lnTo>
                    <a:pt x="12441428" y="6350"/>
                  </a:lnTo>
                  <a:lnTo>
                    <a:pt x="12441428" y="0"/>
                  </a:lnTo>
                  <a:cubicBezTo>
                    <a:pt x="12532741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5439156"/>
                  </a:lnTo>
                  <a:lnTo>
                    <a:pt x="12600432" y="5439156"/>
                  </a:lnTo>
                  <a:lnTo>
                    <a:pt x="12606782" y="5439156"/>
                  </a:lnTo>
                  <a:cubicBezTo>
                    <a:pt x="12606782" y="5530342"/>
                    <a:pt x="12532741" y="5604256"/>
                    <a:pt x="12441428" y="5604256"/>
                  </a:cubicBezTo>
                  <a:lnTo>
                    <a:pt x="12441428" y="5597906"/>
                  </a:lnTo>
                  <a:lnTo>
                    <a:pt x="12441428" y="5604256"/>
                  </a:lnTo>
                  <a:lnTo>
                    <a:pt x="165354" y="5604256"/>
                  </a:lnTo>
                  <a:lnTo>
                    <a:pt x="165354" y="5597906"/>
                  </a:lnTo>
                  <a:lnTo>
                    <a:pt x="165354" y="5604256"/>
                  </a:lnTo>
                  <a:cubicBezTo>
                    <a:pt x="74041" y="5604256"/>
                    <a:pt x="0" y="5530342"/>
                    <a:pt x="0" y="543915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5439156"/>
                  </a:lnTo>
                  <a:lnTo>
                    <a:pt x="6350" y="5439156"/>
                  </a:lnTo>
                  <a:lnTo>
                    <a:pt x="12700" y="5439156"/>
                  </a:lnTo>
                  <a:cubicBezTo>
                    <a:pt x="12700" y="5523357"/>
                    <a:pt x="81026" y="5591556"/>
                    <a:pt x="165354" y="5591556"/>
                  </a:cubicBezTo>
                  <a:lnTo>
                    <a:pt x="12441428" y="5591556"/>
                  </a:lnTo>
                  <a:cubicBezTo>
                    <a:pt x="12525756" y="5591556"/>
                    <a:pt x="12594082" y="5523357"/>
                    <a:pt x="12594082" y="5439156"/>
                  </a:cubicBezTo>
                  <a:lnTo>
                    <a:pt x="12594082" y="165100"/>
                  </a:lnTo>
                  <a:cubicBezTo>
                    <a:pt x="12594082" y="80899"/>
                    <a:pt x="12525756" y="12700"/>
                    <a:pt x="12441428" y="12700"/>
                  </a:cubicBezTo>
                  <a:lnTo>
                    <a:pt x="165354" y="12700"/>
                  </a:lnTo>
                  <a:lnTo>
                    <a:pt x="165354" y="6350"/>
                  </a:lnTo>
                  <a:lnTo>
                    <a:pt x="165354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01763" y="6166952"/>
            <a:ext cx="9426473" cy="2087318"/>
            <a:chOff x="0" y="0"/>
            <a:chExt cx="12568631" cy="27830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568555" cy="2783078"/>
            </a:xfrm>
            <a:custGeom>
              <a:avLst/>
              <a:gdLst/>
              <a:ahLst/>
              <a:cxnLst/>
              <a:rect l="l" t="t" r="r" b="b"/>
              <a:pathLst>
                <a:path w="12568555" h="2783078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12409805" y="0"/>
                  </a:lnTo>
                  <a:cubicBezTo>
                    <a:pt x="12497436" y="0"/>
                    <a:pt x="12568555" y="71120"/>
                    <a:pt x="12568555" y="158750"/>
                  </a:cubicBezTo>
                  <a:lnTo>
                    <a:pt x="12568555" y="2624328"/>
                  </a:lnTo>
                  <a:cubicBezTo>
                    <a:pt x="12568555" y="2711958"/>
                    <a:pt x="12497436" y="2783078"/>
                    <a:pt x="12409805" y="2783078"/>
                  </a:cubicBezTo>
                  <a:lnTo>
                    <a:pt x="158750" y="2783078"/>
                  </a:lnTo>
                  <a:cubicBezTo>
                    <a:pt x="71120" y="2783078"/>
                    <a:pt x="0" y="2711958"/>
                    <a:pt x="0" y="2624328"/>
                  </a:cubicBezTo>
                  <a:close/>
                </a:path>
              </a:pathLst>
            </a:custGeom>
            <a:solidFill>
              <a:srgbClr val="F2EDE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285284" y="5360784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The Outcome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5284" y="5897613"/>
            <a:ext cx="885944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 fully automated, AI-driven task management system built on Microsoft Power Platform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01763" y="7174116"/>
            <a:ext cx="9426473" cy="2087318"/>
            <a:chOff x="0" y="0"/>
            <a:chExt cx="12568631" cy="27830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568682" cy="2783078"/>
            </a:xfrm>
            <a:custGeom>
              <a:avLst/>
              <a:gdLst/>
              <a:ahLst/>
              <a:cxnLst/>
              <a:rect l="l" t="t" r="r" b="b"/>
              <a:pathLst>
                <a:path w="12568682" h="2783078">
                  <a:moveTo>
                    <a:pt x="0" y="0"/>
                  </a:moveTo>
                  <a:lnTo>
                    <a:pt x="12568682" y="0"/>
                  </a:lnTo>
                  <a:lnTo>
                    <a:pt x="12568682" y="2783078"/>
                  </a:lnTo>
                  <a:lnTo>
                    <a:pt x="0" y="2783078"/>
                  </a:lnTo>
                  <a:close/>
                </a:path>
              </a:pathLst>
            </a:custGeom>
            <a:solidFill>
              <a:srgbClr val="F2EDE5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1763" y="7174116"/>
            <a:ext cx="9426473" cy="38100"/>
            <a:chOff x="0" y="0"/>
            <a:chExt cx="12568631" cy="50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568682" cy="50800"/>
            </a:xfrm>
            <a:custGeom>
              <a:avLst/>
              <a:gdLst/>
              <a:ahLst/>
              <a:cxnLst/>
              <a:rect l="l" t="t" r="r" b="b"/>
              <a:pathLst>
                <a:path w="12568682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2543282" y="0"/>
                  </a:lnTo>
                  <a:cubicBezTo>
                    <a:pt x="12557251" y="0"/>
                    <a:pt x="12568682" y="11430"/>
                    <a:pt x="12568682" y="25400"/>
                  </a:cubicBezTo>
                  <a:cubicBezTo>
                    <a:pt x="12568682" y="39370"/>
                    <a:pt x="12557251" y="50800"/>
                    <a:pt x="12543282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CCC4B8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285284" y="7448102"/>
            <a:ext cx="3544043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The Vision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5284" y="7984922"/>
            <a:ext cx="885944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Scale intelligent automation across every workflow in your organization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31900" y="10474862"/>
            <a:ext cx="381015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C4C4C"/>
                </a:solidFill>
                <a:latin typeface="Noto Serif"/>
                <a:ea typeface="Noto Serif"/>
                <a:cs typeface="Noto Serif"/>
                <a:sym typeface="Noto Serif"/>
              </a:rPr>
              <a:t>Data stored and validated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EDE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1684" y="212522"/>
            <a:ext cx="6574631" cy="9861947"/>
            <a:chOff x="0" y="0"/>
            <a:chExt cx="8766175" cy="13149262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8766175" cy="13149326"/>
            </a:xfrm>
            <a:custGeom>
              <a:avLst/>
              <a:gdLst/>
              <a:ahLst/>
              <a:cxnLst/>
              <a:rect l="l" t="t" r="r" b="b"/>
              <a:pathLst>
                <a:path w="8766175" h="13149326">
                  <a:moveTo>
                    <a:pt x="0" y="0"/>
                  </a:moveTo>
                  <a:lnTo>
                    <a:pt x="8766175" y="0"/>
                  </a:lnTo>
                  <a:lnTo>
                    <a:pt x="8766175" y="13149326"/>
                  </a:lnTo>
                  <a:lnTo>
                    <a:pt x="0" y="13149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850238" y="2437952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Client Overview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45476" y="3772938"/>
            <a:ext cx="4590459" cy="2115893"/>
            <a:chOff x="0" y="0"/>
            <a:chExt cx="6120613" cy="2821191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107811" cy="2808478"/>
            </a:xfrm>
            <a:custGeom>
              <a:avLst/>
              <a:gdLst/>
              <a:ahLst/>
              <a:cxnLst/>
              <a:rect l="l" t="t" r="r" b="b"/>
              <a:pathLst>
                <a:path w="6107811" h="280847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5948680" y="0"/>
                  </a:lnTo>
                  <a:cubicBezTo>
                    <a:pt x="6036564" y="0"/>
                    <a:pt x="6107811" y="71120"/>
                    <a:pt x="6107811" y="158750"/>
                  </a:cubicBezTo>
                  <a:lnTo>
                    <a:pt x="6107811" y="2649728"/>
                  </a:lnTo>
                  <a:cubicBezTo>
                    <a:pt x="6107811" y="2737485"/>
                    <a:pt x="6036564" y="2808478"/>
                    <a:pt x="5948680" y="2808478"/>
                  </a:cubicBezTo>
                  <a:lnTo>
                    <a:pt x="159131" y="2808478"/>
                  </a:lnTo>
                  <a:cubicBezTo>
                    <a:pt x="71247" y="2808478"/>
                    <a:pt x="0" y="2737358"/>
                    <a:pt x="0" y="2649728"/>
                  </a:cubicBezTo>
                  <a:close/>
                </a:path>
              </a:pathLst>
            </a:custGeom>
            <a:solidFill>
              <a:srgbClr val="E6DED2">
                <a:alpha val="24706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120511" cy="2821178"/>
            </a:xfrm>
            <a:custGeom>
              <a:avLst/>
              <a:gdLst/>
              <a:ahLst/>
              <a:cxnLst/>
              <a:rect l="l" t="t" r="r" b="b"/>
              <a:pathLst>
                <a:path w="6120511" h="2821178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5955030" y="0"/>
                  </a:lnTo>
                  <a:lnTo>
                    <a:pt x="5955030" y="6350"/>
                  </a:lnTo>
                  <a:lnTo>
                    <a:pt x="5955030" y="0"/>
                  </a:lnTo>
                  <a:cubicBezTo>
                    <a:pt x="6046470" y="0"/>
                    <a:pt x="6120511" y="73914"/>
                    <a:pt x="6120511" y="165100"/>
                  </a:cubicBezTo>
                  <a:lnTo>
                    <a:pt x="6114161" y="165100"/>
                  </a:lnTo>
                  <a:lnTo>
                    <a:pt x="6120511" y="165100"/>
                  </a:lnTo>
                  <a:lnTo>
                    <a:pt x="6120511" y="2656078"/>
                  </a:lnTo>
                  <a:lnTo>
                    <a:pt x="6114161" y="2656078"/>
                  </a:lnTo>
                  <a:lnTo>
                    <a:pt x="6120511" y="2656078"/>
                  </a:lnTo>
                  <a:cubicBezTo>
                    <a:pt x="6120511" y="2747264"/>
                    <a:pt x="6046343" y="2821178"/>
                    <a:pt x="5955030" y="2821178"/>
                  </a:cubicBezTo>
                  <a:lnTo>
                    <a:pt x="5955030" y="2814828"/>
                  </a:lnTo>
                  <a:lnTo>
                    <a:pt x="5955030" y="2821178"/>
                  </a:lnTo>
                  <a:lnTo>
                    <a:pt x="165481" y="2821178"/>
                  </a:lnTo>
                  <a:lnTo>
                    <a:pt x="165481" y="2814828"/>
                  </a:lnTo>
                  <a:lnTo>
                    <a:pt x="165481" y="2821178"/>
                  </a:lnTo>
                  <a:cubicBezTo>
                    <a:pt x="74041" y="2821178"/>
                    <a:pt x="0" y="2747264"/>
                    <a:pt x="0" y="26560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56078"/>
                  </a:lnTo>
                  <a:lnTo>
                    <a:pt x="6350" y="2656078"/>
                  </a:lnTo>
                  <a:lnTo>
                    <a:pt x="12700" y="2656078"/>
                  </a:lnTo>
                  <a:cubicBezTo>
                    <a:pt x="12700" y="2740279"/>
                    <a:pt x="81153" y="2808478"/>
                    <a:pt x="165481" y="2808478"/>
                  </a:cubicBezTo>
                  <a:lnTo>
                    <a:pt x="5955030" y="2808478"/>
                  </a:lnTo>
                  <a:cubicBezTo>
                    <a:pt x="6039485" y="2808478"/>
                    <a:pt x="6107811" y="2740152"/>
                    <a:pt x="6107811" y="2656078"/>
                  </a:cubicBezTo>
                  <a:lnTo>
                    <a:pt x="6107811" y="165100"/>
                  </a:lnTo>
                  <a:cubicBezTo>
                    <a:pt x="6107811" y="80899"/>
                    <a:pt x="6039358" y="12700"/>
                    <a:pt x="5955030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143284" y="406122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Organization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43284" y="4598041"/>
            <a:ext cx="399484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Mid-sized IT company managing multiple projects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709922" y="3772938"/>
            <a:ext cx="4590602" cy="2115893"/>
            <a:chOff x="0" y="0"/>
            <a:chExt cx="6120803" cy="2821191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6108065" cy="2808478"/>
            </a:xfrm>
            <a:custGeom>
              <a:avLst/>
              <a:gdLst/>
              <a:ahLst/>
              <a:cxnLst/>
              <a:rect l="l" t="t" r="r" b="b"/>
              <a:pathLst>
                <a:path w="6108065" h="280847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5948934" y="0"/>
                  </a:lnTo>
                  <a:cubicBezTo>
                    <a:pt x="6036818" y="0"/>
                    <a:pt x="6108065" y="71120"/>
                    <a:pt x="6108065" y="158750"/>
                  </a:cubicBezTo>
                  <a:lnTo>
                    <a:pt x="6108065" y="2649728"/>
                  </a:lnTo>
                  <a:cubicBezTo>
                    <a:pt x="6108065" y="2737485"/>
                    <a:pt x="6036818" y="2808478"/>
                    <a:pt x="5948934" y="2808478"/>
                  </a:cubicBezTo>
                  <a:lnTo>
                    <a:pt x="159131" y="2808478"/>
                  </a:lnTo>
                  <a:cubicBezTo>
                    <a:pt x="71247" y="2808478"/>
                    <a:pt x="0" y="2737358"/>
                    <a:pt x="0" y="2649728"/>
                  </a:cubicBezTo>
                  <a:close/>
                </a:path>
              </a:pathLst>
            </a:custGeom>
            <a:solidFill>
              <a:srgbClr val="E6DED2">
                <a:alpha val="24706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6120765" cy="2821178"/>
            </a:xfrm>
            <a:custGeom>
              <a:avLst/>
              <a:gdLst/>
              <a:ahLst/>
              <a:cxnLst/>
              <a:rect l="l" t="t" r="r" b="b"/>
              <a:pathLst>
                <a:path w="6120765" h="2821178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5955284" y="0"/>
                  </a:lnTo>
                  <a:lnTo>
                    <a:pt x="5955284" y="6350"/>
                  </a:lnTo>
                  <a:lnTo>
                    <a:pt x="5955284" y="0"/>
                  </a:lnTo>
                  <a:cubicBezTo>
                    <a:pt x="6046724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2656078"/>
                  </a:lnTo>
                  <a:lnTo>
                    <a:pt x="6114415" y="2656078"/>
                  </a:lnTo>
                  <a:lnTo>
                    <a:pt x="6120765" y="2656078"/>
                  </a:lnTo>
                  <a:cubicBezTo>
                    <a:pt x="6120765" y="2747264"/>
                    <a:pt x="6046597" y="2821178"/>
                    <a:pt x="5955284" y="2821178"/>
                  </a:cubicBezTo>
                  <a:lnTo>
                    <a:pt x="5955284" y="2814828"/>
                  </a:lnTo>
                  <a:lnTo>
                    <a:pt x="5955284" y="2821178"/>
                  </a:lnTo>
                  <a:lnTo>
                    <a:pt x="165481" y="2821178"/>
                  </a:lnTo>
                  <a:lnTo>
                    <a:pt x="165481" y="2814828"/>
                  </a:lnTo>
                  <a:lnTo>
                    <a:pt x="165481" y="2821178"/>
                  </a:lnTo>
                  <a:cubicBezTo>
                    <a:pt x="74041" y="2821178"/>
                    <a:pt x="0" y="2747264"/>
                    <a:pt x="0" y="26560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56078"/>
                  </a:lnTo>
                  <a:lnTo>
                    <a:pt x="6350" y="2656078"/>
                  </a:lnTo>
                  <a:lnTo>
                    <a:pt x="12700" y="2656078"/>
                  </a:lnTo>
                  <a:cubicBezTo>
                    <a:pt x="12700" y="2740279"/>
                    <a:pt x="81153" y="2808478"/>
                    <a:pt x="165481" y="2808478"/>
                  </a:cubicBezTo>
                  <a:lnTo>
                    <a:pt x="5955284" y="2808478"/>
                  </a:lnTo>
                  <a:cubicBezTo>
                    <a:pt x="6039739" y="2808478"/>
                    <a:pt x="6108065" y="2740152"/>
                    <a:pt x="6108065" y="2656078"/>
                  </a:cubicBezTo>
                  <a:lnTo>
                    <a:pt x="6108065" y="165100"/>
                  </a:lnTo>
                  <a:cubicBezTo>
                    <a:pt x="6108065" y="80899"/>
                    <a:pt x="6039612" y="12700"/>
                    <a:pt x="5955284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3007731" y="406122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Process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07731" y="4598041"/>
            <a:ext cx="399499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Fully manual task management across projects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881830" y="6156798"/>
            <a:ext cx="9455048" cy="1662265"/>
            <a:chOff x="0" y="0"/>
            <a:chExt cx="12606731" cy="2216353"/>
          </a:xfrm>
        </p:grpSpPr>
        <p:sp>
          <p:nvSpPr>
            <p:cNvPr id="22" name="Freeform 22"/>
            <p:cNvSpPr/>
            <p:nvPr/>
          </p:nvSpPr>
          <p:spPr>
            <a:xfrm>
              <a:off x="6350" y="6350"/>
              <a:ext cx="12594082" cy="2203577"/>
            </a:xfrm>
            <a:custGeom>
              <a:avLst/>
              <a:gdLst/>
              <a:ahLst/>
              <a:cxnLst/>
              <a:rect l="l" t="t" r="r" b="b"/>
              <a:pathLst>
                <a:path w="12594082" h="2203577">
                  <a:moveTo>
                    <a:pt x="0" y="158750"/>
                  </a:moveTo>
                  <a:cubicBezTo>
                    <a:pt x="0" y="71120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044827"/>
                  </a:lnTo>
                  <a:cubicBezTo>
                    <a:pt x="12594082" y="2132457"/>
                    <a:pt x="12522708" y="2203577"/>
                    <a:pt x="12434570" y="2203577"/>
                  </a:cubicBezTo>
                  <a:lnTo>
                    <a:pt x="159512" y="2203577"/>
                  </a:lnTo>
                  <a:cubicBezTo>
                    <a:pt x="71374" y="2203577"/>
                    <a:pt x="0" y="2132457"/>
                    <a:pt x="0" y="2044827"/>
                  </a:cubicBezTo>
                  <a:close/>
                </a:path>
              </a:pathLst>
            </a:custGeom>
            <a:solidFill>
              <a:srgbClr val="E6DED2">
                <a:alpha val="24706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2606782" cy="2216277"/>
            </a:xfrm>
            <a:custGeom>
              <a:avLst/>
              <a:gdLst/>
              <a:ahLst/>
              <a:cxnLst/>
              <a:rect l="l" t="t" r="r" b="b"/>
              <a:pathLst>
                <a:path w="12606782" h="2216277">
                  <a:moveTo>
                    <a:pt x="0" y="165100"/>
                  </a:moveTo>
                  <a:cubicBezTo>
                    <a:pt x="0" y="73914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6350"/>
                  </a:lnTo>
                  <a:lnTo>
                    <a:pt x="12440920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051177"/>
                  </a:lnTo>
                  <a:lnTo>
                    <a:pt x="12600432" y="2051177"/>
                  </a:lnTo>
                  <a:lnTo>
                    <a:pt x="12606782" y="2051177"/>
                  </a:lnTo>
                  <a:cubicBezTo>
                    <a:pt x="12606782" y="2142363"/>
                    <a:pt x="12532487" y="2216277"/>
                    <a:pt x="12440920" y="2216277"/>
                  </a:cubicBezTo>
                  <a:lnTo>
                    <a:pt x="12440920" y="2209927"/>
                  </a:lnTo>
                  <a:lnTo>
                    <a:pt x="12440920" y="2216277"/>
                  </a:lnTo>
                  <a:lnTo>
                    <a:pt x="165862" y="2216277"/>
                  </a:lnTo>
                  <a:lnTo>
                    <a:pt x="165862" y="2209927"/>
                  </a:lnTo>
                  <a:lnTo>
                    <a:pt x="165862" y="2216277"/>
                  </a:lnTo>
                  <a:cubicBezTo>
                    <a:pt x="74295" y="2216277"/>
                    <a:pt x="0" y="2142363"/>
                    <a:pt x="0" y="20511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51177"/>
                  </a:lnTo>
                  <a:lnTo>
                    <a:pt x="6350" y="2051177"/>
                  </a:lnTo>
                  <a:lnTo>
                    <a:pt x="12700" y="2051177"/>
                  </a:lnTo>
                  <a:cubicBezTo>
                    <a:pt x="12700" y="2135378"/>
                    <a:pt x="81280" y="2203577"/>
                    <a:pt x="165862" y="2203577"/>
                  </a:cubicBezTo>
                  <a:lnTo>
                    <a:pt x="12440920" y="2203577"/>
                  </a:lnTo>
                  <a:cubicBezTo>
                    <a:pt x="12525501" y="2203577"/>
                    <a:pt x="12594082" y="2135251"/>
                    <a:pt x="12594082" y="2051177"/>
                  </a:cubicBezTo>
                  <a:lnTo>
                    <a:pt x="12594082" y="165100"/>
                  </a:lnTo>
                  <a:cubicBezTo>
                    <a:pt x="12594082" y="80899"/>
                    <a:pt x="12525501" y="12700"/>
                    <a:pt x="12440920" y="12700"/>
                  </a:cubicBezTo>
                  <a:lnTo>
                    <a:pt x="165862" y="12700"/>
                  </a:lnTo>
                  <a:lnTo>
                    <a:pt x="165862" y="6350"/>
                  </a:lnTo>
                  <a:lnTo>
                    <a:pt x="165862" y="12700"/>
                  </a:lnTo>
                  <a:cubicBezTo>
                    <a:pt x="81280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8143284" y="645110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Key Issue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43284" y="6987931"/>
            <a:ext cx="885944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High dependency on manual work creating bottlenecks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845476" y="8006058"/>
            <a:ext cx="9455048" cy="1662265"/>
            <a:chOff x="0" y="0"/>
            <a:chExt cx="12606731" cy="2216353"/>
          </a:xfrm>
        </p:grpSpPr>
        <p:sp>
          <p:nvSpPr>
            <p:cNvPr id="27" name="Freeform 27"/>
            <p:cNvSpPr/>
            <p:nvPr/>
          </p:nvSpPr>
          <p:spPr>
            <a:xfrm>
              <a:off x="6350" y="6350"/>
              <a:ext cx="12594082" cy="2203577"/>
            </a:xfrm>
            <a:custGeom>
              <a:avLst/>
              <a:gdLst/>
              <a:ahLst/>
              <a:cxnLst/>
              <a:rect l="l" t="t" r="r" b="b"/>
              <a:pathLst>
                <a:path w="12594082" h="2203577">
                  <a:moveTo>
                    <a:pt x="0" y="158750"/>
                  </a:moveTo>
                  <a:cubicBezTo>
                    <a:pt x="0" y="71120"/>
                    <a:pt x="71374" y="0"/>
                    <a:pt x="159512" y="0"/>
                  </a:cubicBezTo>
                  <a:lnTo>
                    <a:pt x="12434570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044827"/>
                  </a:lnTo>
                  <a:cubicBezTo>
                    <a:pt x="12594082" y="2132457"/>
                    <a:pt x="12522708" y="2203577"/>
                    <a:pt x="12434570" y="2203577"/>
                  </a:cubicBezTo>
                  <a:lnTo>
                    <a:pt x="159512" y="2203577"/>
                  </a:lnTo>
                  <a:cubicBezTo>
                    <a:pt x="71374" y="2203577"/>
                    <a:pt x="0" y="2132457"/>
                    <a:pt x="0" y="2044827"/>
                  </a:cubicBezTo>
                  <a:close/>
                </a:path>
              </a:pathLst>
            </a:custGeom>
            <a:solidFill>
              <a:srgbClr val="E6DED2">
                <a:alpha val="24706"/>
              </a:srgbClr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2606782" cy="2216277"/>
            </a:xfrm>
            <a:custGeom>
              <a:avLst/>
              <a:gdLst/>
              <a:ahLst/>
              <a:cxnLst/>
              <a:rect l="l" t="t" r="r" b="b"/>
              <a:pathLst>
                <a:path w="12606782" h="2216277">
                  <a:moveTo>
                    <a:pt x="0" y="165100"/>
                  </a:moveTo>
                  <a:cubicBezTo>
                    <a:pt x="0" y="73914"/>
                    <a:pt x="74295" y="0"/>
                    <a:pt x="165862" y="0"/>
                  </a:cubicBezTo>
                  <a:lnTo>
                    <a:pt x="12440920" y="0"/>
                  </a:lnTo>
                  <a:lnTo>
                    <a:pt x="12440920" y="6350"/>
                  </a:lnTo>
                  <a:lnTo>
                    <a:pt x="12440920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051177"/>
                  </a:lnTo>
                  <a:lnTo>
                    <a:pt x="12600432" y="2051177"/>
                  </a:lnTo>
                  <a:lnTo>
                    <a:pt x="12606782" y="2051177"/>
                  </a:lnTo>
                  <a:cubicBezTo>
                    <a:pt x="12606782" y="2142363"/>
                    <a:pt x="12532487" y="2216277"/>
                    <a:pt x="12440920" y="2216277"/>
                  </a:cubicBezTo>
                  <a:lnTo>
                    <a:pt x="12440920" y="2209927"/>
                  </a:lnTo>
                  <a:lnTo>
                    <a:pt x="12440920" y="2216277"/>
                  </a:lnTo>
                  <a:lnTo>
                    <a:pt x="165862" y="2216277"/>
                  </a:lnTo>
                  <a:lnTo>
                    <a:pt x="165862" y="2209927"/>
                  </a:lnTo>
                  <a:lnTo>
                    <a:pt x="165862" y="2216277"/>
                  </a:lnTo>
                  <a:cubicBezTo>
                    <a:pt x="74295" y="2216277"/>
                    <a:pt x="0" y="2142363"/>
                    <a:pt x="0" y="205117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051177"/>
                  </a:lnTo>
                  <a:lnTo>
                    <a:pt x="6350" y="2051177"/>
                  </a:lnTo>
                  <a:lnTo>
                    <a:pt x="12700" y="2051177"/>
                  </a:lnTo>
                  <a:cubicBezTo>
                    <a:pt x="12700" y="2135378"/>
                    <a:pt x="81280" y="2203577"/>
                    <a:pt x="165862" y="2203577"/>
                  </a:cubicBezTo>
                  <a:lnTo>
                    <a:pt x="12440920" y="2203577"/>
                  </a:lnTo>
                  <a:cubicBezTo>
                    <a:pt x="12525501" y="2203577"/>
                    <a:pt x="12594082" y="2135251"/>
                    <a:pt x="12594082" y="2051177"/>
                  </a:cubicBezTo>
                  <a:lnTo>
                    <a:pt x="12594082" y="165100"/>
                  </a:lnTo>
                  <a:cubicBezTo>
                    <a:pt x="12594082" y="80899"/>
                    <a:pt x="12525501" y="12700"/>
                    <a:pt x="12440920" y="12700"/>
                  </a:cubicBezTo>
                  <a:lnTo>
                    <a:pt x="165862" y="12700"/>
                  </a:lnTo>
                  <a:lnTo>
                    <a:pt x="165862" y="6350"/>
                  </a:lnTo>
                  <a:lnTo>
                    <a:pt x="165862" y="12700"/>
                  </a:lnTo>
                  <a:cubicBezTo>
                    <a:pt x="81280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CC4B8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12606731" cy="221635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999"/>
                </a:lnSpc>
              </a:pPr>
              <a:r>
                <a:rPr lang="en-US" sz="2499" dirty="0" smtClean="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 </a:t>
              </a:r>
            </a:p>
            <a:p>
              <a:pPr algn="l">
                <a:lnSpc>
                  <a:spcPts val="29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2499" dirty="0" smtClean="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Client </a:t>
              </a:r>
              <a:r>
                <a:rPr lang="en-US" sz="32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Name: </a:t>
              </a:r>
              <a:r>
                <a:rPr lang="en-US" sz="2499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Confidential</a:t>
              </a:r>
              <a:endParaRPr lang="en-US" sz="2499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endParaRPr>
            </a:p>
            <a:p>
              <a:pPr algn="l">
                <a:lnSpc>
                  <a:spcPts val="2999"/>
                </a:lnSpc>
              </a:pPr>
              <a:r>
                <a:rPr lang="en-US" sz="2499" dirty="0" smtClean="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  </a:t>
              </a:r>
              <a:r>
                <a:rPr lang="en-US" sz="3200" dirty="0" smtClean="0">
                  <a:solidFill>
                    <a:srgbClr val="000000"/>
                  </a:solidFill>
                  <a:latin typeface="+mj-lt"/>
                  <a:ea typeface="Noto Serif"/>
                  <a:cs typeface="Noto Serif"/>
                  <a:sym typeface="Noto Serif"/>
                </a:rPr>
                <a:t>Client </a:t>
              </a:r>
              <a:r>
                <a:rPr lang="en-US" sz="3200" dirty="0">
                  <a:solidFill>
                    <a:srgbClr val="000000"/>
                  </a:solidFill>
                  <a:latin typeface="+mj-lt"/>
                  <a:ea typeface="Noto Serif"/>
                  <a:cs typeface="Noto Serif"/>
                  <a:sym typeface="Noto Serif"/>
                </a:rPr>
                <a:t>Country:</a:t>
              </a:r>
              <a:r>
                <a:rPr lang="en-US" sz="3200" b="1" dirty="0">
                  <a:solidFill>
                    <a:srgbClr val="000000"/>
                  </a:solidFill>
                  <a:latin typeface="+mj-lt"/>
                  <a:ea typeface="Noto Serif Bold"/>
                  <a:cs typeface="Noto Serif Bold"/>
                  <a:sym typeface="Noto Serif Bold"/>
                </a:rPr>
                <a:t> </a:t>
              </a:r>
              <a:r>
                <a:rPr lang="en-US" sz="2499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USA</a:t>
              </a:r>
            </a:p>
            <a:p>
              <a:pPr algn="l">
                <a:lnSpc>
                  <a:spcPts val="2999"/>
                </a:lnSpc>
              </a:pPr>
              <a:r>
                <a:rPr lang="en-US" sz="2499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  </a:t>
              </a:r>
              <a:r>
                <a:rPr lang="en-US" sz="32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Client </a:t>
              </a:r>
              <a:r>
                <a:rPr lang="en-US" sz="32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City: </a:t>
              </a:r>
              <a:r>
                <a:rPr lang="en-US" sz="2499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Noto Serif"/>
                </a:rPr>
                <a:t>Texas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4695" y="772716"/>
            <a:ext cx="6534445" cy="83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4"/>
              </a:lnSpc>
            </a:pPr>
            <a:r>
              <a:rPr lang="en-US" sz="5125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Problem Statement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4695" y="2240909"/>
            <a:ext cx="10474823" cy="6983168"/>
            <a:chOff x="0" y="0"/>
            <a:chExt cx="13966431" cy="9310891"/>
          </a:xfrm>
        </p:grpSpPr>
        <p:sp>
          <p:nvSpPr>
            <p:cNvPr id="8" name="Freeform 8" descr="preencoded.png"/>
            <p:cNvSpPr/>
            <p:nvPr/>
          </p:nvSpPr>
          <p:spPr>
            <a:xfrm>
              <a:off x="0" y="0"/>
              <a:ext cx="13966444" cy="9310878"/>
            </a:xfrm>
            <a:custGeom>
              <a:avLst/>
              <a:gdLst/>
              <a:ahLst/>
              <a:cxnLst/>
              <a:rect l="l" t="t" r="r" b="b"/>
              <a:pathLst>
                <a:path w="13966444" h="9310878">
                  <a:moveTo>
                    <a:pt x="0" y="0"/>
                  </a:moveTo>
                  <a:lnTo>
                    <a:pt x="13966444" y="0"/>
                  </a:lnTo>
                  <a:lnTo>
                    <a:pt x="13966444" y="9310878"/>
                  </a:lnTo>
                  <a:lnTo>
                    <a:pt x="0" y="931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" r="-22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2022341" y="2227812"/>
            <a:ext cx="5374634" cy="2060972"/>
            <a:chOff x="0" y="0"/>
            <a:chExt cx="7166178" cy="2747962"/>
          </a:xfrm>
        </p:grpSpPr>
        <p:sp>
          <p:nvSpPr>
            <p:cNvPr id="10" name="Freeform 10"/>
            <p:cNvSpPr/>
            <p:nvPr/>
          </p:nvSpPr>
          <p:spPr>
            <a:xfrm>
              <a:off x="19050" y="19050"/>
              <a:ext cx="7128129" cy="2709799"/>
            </a:xfrm>
            <a:custGeom>
              <a:avLst/>
              <a:gdLst/>
              <a:ahLst/>
              <a:cxnLst/>
              <a:rect l="l" t="t" r="r" b="b"/>
              <a:pathLst>
                <a:path w="7128129" h="2709799">
                  <a:moveTo>
                    <a:pt x="0" y="182880"/>
                  </a:moveTo>
                  <a:cubicBezTo>
                    <a:pt x="0" y="81915"/>
                    <a:pt x="82550" y="0"/>
                    <a:pt x="184531" y="0"/>
                  </a:cubicBezTo>
                  <a:lnTo>
                    <a:pt x="6943598" y="0"/>
                  </a:lnTo>
                  <a:cubicBezTo>
                    <a:pt x="7045452" y="0"/>
                    <a:pt x="7128129" y="81915"/>
                    <a:pt x="7128129" y="182880"/>
                  </a:cubicBezTo>
                  <a:lnTo>
                    <a:pt x="7128129" y="2526919"/>
                  </a:lnTo>
                  <a:cubicBezTo>
                    <a:pt x="7128129" y="2627884"/>
                    <a:pt x="7045579" y="2709799"/>
                    <a:pt x="6943598" y="2709799"/>
                  </a:cubicBezTo>
                  <a:lnTo>
                    <a:pt x="184531" y="2709799"/>
                  </a:lnTo>
                  <a:cubicBezTo>
                    <a:pt x="82677" y="2709799"/>
                    <a:pt x="0" y="2627884"/>
                    <a:pt x="0" y="2526919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166229" cy="2747899"/>
            </a:xfrm>
            <a:custGeom>
              <a:avLst/>
              <a:gdLst/>
              <a:ahLst/>
              <a:cxnLst/>
              <a:rect l="l" t="t" r="r" b="b"/>
              <a:pathLst>
                <a:path w="7166229" h="2747899">
                  <a:moveTo>
                    <a:pt x="0" y="201930"/>
                  </a:moveTo>
                  <a:cubicBezTo>
                    <a:pt x="0" y="90297"/>
                    <a:pt x="91313" y="0"/>
                    <a:pt x="203581" y="0"/>
                  </a:cubicBezTo>
                  <a:lnTo>
                    <a:pt x="6962648" y="0"/>
                  </a:lnTo>
                  <a:lnTo>
                    <a:pt x="6962648" y="19050"/>
                  </a:lnTo>
                  <a:lnTo>
                    <a:pt x="6962648" y="0"/>
                  </a:lnTo>
                  <a:cubicBezTo>
                    <a:pt x="7074916" y="0"/>
                    <a:pt x="7166229" y="90297"/>
                    <a:pt x="7166229" y="201930"/>
                  </a:cubicBezTo>
                  <a:lnTo>
                    <a:pt x="7147179" y="201930"/>
                  </a:lnTo>
                  <a:lnTo>
                    <a:pt x="7166229" y="201930"/>
                  </a:lnTo>
                  <a:lnTo>
                    <a:pt x="7166229" y="2545969"/>
                  </a:lnTo>
                  <a:lnTo>
                    <a:pt x="7147179" y="2545969"/>
                  </a:lnTo>
                  <a:lnTo>
                    <a:pt x="7166229" y="2545969"/>
                  </a:lnTo>
                  <a:cubicBezTo>
                    <a:pt x="7166229" y="2657602"/>
                    <a:pt x="7074916" y="2747899"/>
                    <a:pt x="6962648" y="2747899"/>
                  </a:cubicBezTo>
                  <a:lnTo>
                    <a:pt x="6962648" y="2728849"/>
                  </a:lnTo>
                  <a:lnTo>
                    <a:pt x="6962648" y="2747899"/>
                  </a:lnTo>
                  <a:lnTo>
                    <a:pt x="203581" y="2747899"/>
                  </a:lnTo>
                  <a:lnTo>
                    <a:pt x="203581" y="2728849"/>
                  </a:lnTo>
                  <a:lnTo>
                    <a:pt x="203581" y="2747899"/>
                  </a:lnTo>
                  <a:cubicBezTo>
                    <a:pt x="91313" y="2748026"/>
                    <a:pt x="0" y="2657729"/>
                    <a:pt x="0" y="2545969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545969"/>
                  </a:lnTo>
                  <a:lnTo>
                    <a:pt x="19050" y="2545969"/>
                  </a:lnTo>
                  <a:lnTo>
                    <a:pt x="38100" y="2545969"/>
                  </a:lnTo>
                  <a:cubicBezTo>
                    <a:pt x="38100" y="2636266"/>
                    <a:pt x="112014" y="2709799"/>
                    <a:pt x="203581" y="2709799"/>
                  </a:cubicBezTo>
                  <a:lnTo>
                    <a:pt x="6962648" y="2709799"/>
                  </a:lnTo>
                  <a:cubicBezTo>
                    <a:pt x="7054215" y="2709799"/>
                    <a:pt x="7128129" y="2636266"/>
                    <a:pt x="7128129" y="2545969"/>
                  </a:cubicBezTo>
                  <a:lnTo>
                    <a:pt x="7128129" y="201930"/>
                  </a:lnTo>
                  <a:cubicBezTo>
                    <a:pt x="7128129" y="111633"/>
                    <a:pt x="7054215" y="38100"/>
                    <a:pt x="6962648" y="38100"/>
                  </a:cubicBezTo>
                  <a:lnTo>
                    <a:pt x="203581" y="38100"/>
                  </a:lnTo>
                  <a:lnTo>
                    <a:pt x="203581" y="19050"/>
                  </a:lnTo>
                  <a:lnTo>
                    <a:pt x="203581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008053" y="2242099"/>
            <a:ext cx="114300" cy="2032397"/>
            <a:chOff x="0" y="0"/>
            <a:chExt cx="152400" cy="2709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400" cy="2709926"/>
            </a:xfrm>
            <a:custGeom>
              <a:avLst/>
              <a:gdLst/>
              <a:ahLst/>
              <a:cxnLst/>
              <a:rect l="l" t="t" r="r" b="b"/>
              <a:pathLst>
                <a:path w="152400" h="270992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633726"/>
                  </a:lnTo>
                  <a:cubicBezTo>
                    <a:pt x="152400" y="2675763"/>
                    <a:pt x="118237" y="2709926"/>
                    <a:pt x="76200" y="2709926"/>
                  </a:cubicBezTo>
                  <a:cubicBezTo>
                    <a:pt x="34163" y="2709926"/>
                    <a:pt x="0" y="2675763"/>
                    <a:pt x="0" y="2633726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412266" y="2522487"/>
            <a:ext cx="3267227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Time-Consuming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12266" y="3104998"/>
            <a:ext cx="468049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Manual task creation consumes significant time across projects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022341" y="4501153"/>
            <a:ext cx="5374634" cy="2462660"/>
            <a:chOff x="0" y="0"/>
            <a:chExt cx="7166178" cy="3283547"/>
          </a:xfrm>
        </p:grpSpPr>
        <p:sp>
          <p:nvSpPr>
            <p:cNvPr id="17" name="Freeform 17"/>
            <p:cNvSpPr/>
            <p:nvPr/>
          </p:nvSpPr>
          <p:spPr>
            <a:xfrm>
              <a:off x="19050" y="19050"/>
              <a:ext cx="7128002" cy="3245485"/>
            </a:xfrm>
            <a:custGeom>
              <a:avLst/>
              <a:gdLst/>
              <a:ahLst/>
              <a:cxnLst/>
              <a:rect l="l" t="t" r="r" b="b"/>
              <a:pathLst>
                <a:path w="7128002" h="3245485">
                  <a:moveTo>
                    <a:pt x="0" y="182880"/>
                  </a:moveTo>
                  <a:cubicBezTo>
                    <a:pt x="0" y="81915"/>
                    <a:pt x="82423" y="0"/>
                    <a:pt x="184023" y="0"/>
                  </a:cubicBezTo>
                  <a:lnTo>
                    <a:pt x="6943979" y="0"/>
                  </a:lnTo>
                  <a:cubicBezTo>
                    <a:pt x="7045579" y="0"/>
                    <a:pt x="7128002" y="81915"/>
                    <a:pt x="7128002" y="182880"/>
                  </a:cubicBezTo>
                  <a:lnTo>
                    <a:pt x="7128002" y="3062605"/>
                  </a:lnTo>
                  <a:cubicBezTo>
                    <a:pt x="7128002" y="3163570"/>
                    <a:pt x="7045579" y="3245485"/>
                    <a:pt x="6943979" y="3245485"/>
                  </a:cubicBezTo>
                  <a:lnTo>
                    <a:pt x="184023" y="3245485"/>
                  </a:lnTo>
                  <a:cubicBezTo>
                    <a:pt x="82423" y="3245485"/>
                    <a:pt x="0" y="3163570"/>
                    <a:pt x="0" y="3062605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7166102" cy="3283585"/>
            </a:xfrm>
            <a:custGeom>
              <a:avLst/>
              <a:gdLst/>
              <a:ahLst/>
              <a:cxnLst/>
              <a:rect l="l" t="t" r="r" b="b"/>
              <a:pathLst>
                <a:path w="7166102" h="3283585">
                  <a:moveTo>
                    <a:pt x="0" y="201930"/>
                  </a:moveTo>
                  <a:cubicBezTo>
                    <a:pt x="0" y="90297"/>
                    <a:pt x="91059" y="0"/>
                    <a:pt x="203073" y="0"/>
                  </a:cubicBezTo>
                  <a:lnTo>
                    <a:pt x="6963029" y="0"/>
                  </a:lnTo>
                  <a:lnTo>
                    <a:pt x="6963029" y="19050"/>
                  </a:lnTo>
                  <a:lnTo>
                    <a:pt x="6963029" y="0"/>
                  </a:lnTo>
                  <a:cubicBezTo>
                    <a:pt x="7075043" y="0"/>
                    <a:pt x="7166102" y="90297"/>
                    <a:pt x="7166102" y="201930"/>
                  </a:cubicBezTo>
                  <a:lnTo>
                    <a:pt x="7147052" y="201930"/>
                  </a:lnTo>
                  <a:lnTo>
                    <a:pt x="7166102" y="201930"/>
                  </a:lnTo>
                  <a:lnTo>
                    <a:pt x="7166102" y="3081655"/>
                  </a:lnTo>
                  <a:lnTo>
                    <a:pt x="7147052" y="3081655"/>
                  </a:lnTo>
                  <a:lnTo>
                    <a:pt x="7166102" y="3081655"/>
                  </a:lnTo>
                  <a:cubicBezTo>
                    <a:pt x="7166102" y="3193288"/>
                    <a:pt x="7075043" y="3283585"/>
                    <a:pt x="6963029" y="3283585"/>
                  </a:cubicBezTo>
                  <a:lnTo>
                    <a:pt x="6963029" y="3264535"/>
                  </a:lnTo>
                  <a:lnTo>
                    <a:pt x="6963029" y="3283585"/>
                  </a:lnTo>
                  <a:lnTo>
                    <a:pt x="203073" y="3283585"/>
                  </a:lnTo>
                  <a:lnTo>
                    <a:pt x="203073" y="3264535"/>
                  </a:lnTo>
                  <a:lnTo>
                    <a:pt x="203073" y="3283585"/>
                  </a:lnTo>
                  <a:cubicBezTo>
                    <a:pt x="91059" y="3283585"/>
                    <a:pt x="0" y="3193288"/>
                    <a:pt x="0" y="3081655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3081655"/>
                  </a:lnTo>
                  <a:lnTo>
                    <a:pt x="19050" y="3081655"/>
                  </a:lnTo>
                  <a:lnTo>
                    <a:pt x="38100" y="3081655"/>
                  </a:lnTo>
                  <a:cubicBezTo>
                    <a:pt x="38100" y="3172079"/>
                    <a:pt x="111887" y="3245485"/>
                    <a:pt x="203073" y="3245485"/>
                  </a:cubicBezTo>
                  <a:lnTo>
                    <a:pt x="6963029" y="3245485"/>
                  </a:lnTo>
                  <a:cubicBezTo>
                    <a:pt x="7054215" y="3245485"/>
                    <a:pt x="7128002" y="3172079"/>
                    <a:pt x="7128002" y="3081655"/>
                  </a:cubicBezTo>
                  <a:lnTo>
                    <a:pt x="7128002" y="201930"/>
                  </a:lnTo>
                  <a:cubicBezTo>
                    <a:pt x="7128002" y="111506"/>
                    <a:pt x="7054215" y="38100"/>
                    <a:pt x="6963029" y="38100"/>
                  </a:cubicBezTo>
                  <a:lnTo>
                    <a:pt x="203073" y="38100"/>
                  </a:lnTo>
                  <a:lnTo>
                    <a:pt x="203073" y="19050"/>
                  </a:lnTo>
                  <a:lnTo>
                    <a:pt x="203073" y="38100"/>
                  </a:lnTo>
                  <a:cubicBezTo>
                    <a:pt x="111887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008053" y="4515441"/>
            <a:ext cx="114300" cy="2434085"/>
            <a:chOff x="0" y="0"/>
            <a:chExt cx="152400" cy="32454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2400" cy="3245485"/>
            </a:xfrm>
            <a:custGeom>
              <a:avLst/>
              <a:gdLst/>
              <a:ahLst/>
              <a:cxnLst/>
              <a:rect l="l" t="t" r="r" b="b"/>
              <a:pathLst>
                <a:path w="152400" h="3245485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3169285"/>
                  </a:lnTo>
                  <a:cubicBezTo>
                    <a:pt x="152400" y="3211322"/>
                    <a:pt x="118237" y="3245485"/>
                    <a:pt x="76200" y="3245485"/>
                  </a:cubicBezTo>
                  <a:cubicBezTo>
                    <a:pt x="34163" y="3245485"/>
                    <a:pt x="0" y="3211322"/>
                    <a:pt x="0" y="3169285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2412266" y="4795837"/>
            <a:ext cx="3267227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No Automation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12266" y="5378348"/>
            <a:ext cx="4680499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Lack of automation in workflows leads to high dependency on human input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022341" y="7176192"/>
            <a:ext cx="5374634" cy="2060972"/>
            <a:chOff x="0" y="0"/>
            <a:chExt cx="7166178" cy="2747962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7128129" cy="2709799"/>
            </a:xfrm>
            <a:custGeom>
              <a:avLst/>
              <a:gdLst/>
              <a:ahLst/>
              <a:cxnLst/>
              <a:rect l="l" t="t" r="r" b="b"/>
              <a:pathLst>
                <a:path w="7128129" h="2709799">
                  <a:moveTo>
                    <a:pt x="0" y="182880"/>
                  </a:moveTo>
                  <a:cubicBezTo>
                    <a:pt x="0" y="81915"/>
                    <a:pt x="82550" y="0"/>
                    <a:pt x="184531" y="0"/>
                  </a:cubicBezTo>
                  <a:lnTo>
                    <a:pt x="6943598" y="0"/>
                  </a:lnTo>
                  <a:cubicBezTo>
                    <a:pt x="7045452" y="0"/>
                    <a:pt x="7128129" y="81915"/>
                    <a:pt x="7128129" y="182880"/>
                  </a:cubicBezTo>
                  <a:lnTo>
                    <a:pt x="7128129" y="2526919"/>
                  </a:lnTo>
                  <a:cubicBezTo>
                    <a:pt x="7128129" y="2627884"/>
                    <a:pt x="7045579" y="2709799"/>
                    <a:pt x="6943598" y="2709799"/>
                  </a:cubicBezTo>
                  <a:lnTo>
                    <a:pt x="184531" y="2709799"/>
                  </a:lnTo>
                  <a:cubicBezTo>
                    <a:pt x="82677" y="2709799"/>
                    <a:pt x="0" y="2627884"/>
                    <a:pt x="0" y="2526919"/>
                  </a:cubicBezTo>
                  <a:close/>
                </a:path>
              </a:pathLst>
            </a:custGeom>
            <a:solidFill>
              <a:srgbClr val="FDFBF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7166229" cy="2747899"/>
            </a:xfrm>
            <a:custGeom>
              <a:avLst/>
              <a:gdLst/>
              <a:ahLst/>
              <a:cxnLst/>
              <a:rect l="l" t="t" r="r" b="b"/>
              <a:pathLst>
                <a:path w="7166229" h="2747899">
                  <a:moveTo>
                    <a:pt x="0" y="201930"/>
                  </a:moveTo>
                  <a:cubicBezTo>
                    <a:pt x="0" y="90297"/>
                    <a:pt x="91313" y="0"/>
                    <a:pt x="203581" y="0"/>
                  </a:cubicBezTo>
                  <a:lnTo>
                    <a:pt x="6962648" y="0"/>
                  </a:lnTo>
                  <a:lnTo>
                    <a:pt x="6962648" y="19050"/>
                  </a:lnTo>
                  <a:lnTo>
                    <a:pt x="6962648" y="0"/>
                  </a:lnTo>
                  <a:cubicBezTo>
                    <a:pt x="7074916" y="0"/>
                    <a:pt x="7166229" y="90297"/>
                    <a:pt x="7166229" y="201930"/>
                  </a:cubicBezTo>
                  <a:lnTo>
                    <a:pt x="7147179" y="201930"/>
                  </a:lnTo>
                  <a:lnTo>
                    <a:pt x="7166229" y="201930"/>
                  </a:lnTo>
                  <a:lnTo>
                    <a:pt x="7166229" y="2545969"/>
                  </a:lnTo>
                  <a:lnTo>
                    <a:pt x="7147179" y="2545969"/>
                  </a:lnTo>
                  <a:lnTo>
                    <a:pt x="7166229" y="2545969"/>
                  </a:lnTo>
                  <a:cubicBezTo>
                    <a:pt x="7166229" y="2657602"/>
                    <a:pt x="7074916" y="2747899"/>
                    <a:pt x="6962648" y="2747899"/>
                  </a:cubicBezTo>
                  <a:lnTo>
                    <a:pt x="6962648" y="2728849"/>
                  </a:lnTo>
                  <a:lnTo>
                    <a:pt x="6962648" y="2747899"/>
                  </a:lnTo>
                  <a:lnTo>
                    <a:pt x="203581" y="2747899"/>
                  </a:lnTo>
                  <a:lnTo>
                    <a:pt x="203581" y="2728849"/>
                  </a:lnTo>
                  <a:lnTo>
                    <a:pt x="203581" y="2747899"/>
                  </a:lnTo>
                  <a:cubicBezTo>
                    <a:pt x="91313" y="2748026"/>
                    <a:pt x="0" y="2657729"/>
                    <a:pt x="0" y="2545969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545969"/>
                  </a:lnTo>
                  <a:lnTo>
                    <a:pt x="19050" y="2545969"/>
                  </a:lnTo>
                  <a:lnTo>
                    <a:pt x="38100" y="2545969"/>
                  </a:lnTo>
                  <a:cubicBezTo>
                    <a:pt x="38100" y="2636266"/>
                    <a:pt x="112014" y="2709799"/>
                    <a:pt x="203581" y="2709799"/>
                  </a:cubicBezTo>
                  <a:lnTo>
                    <a:pt x="6962648" y="2709799"/>
                  </a:lnTo>
                  <a:cubicBezTo>
                    <a:pt x="7054215" y="2709799"/>
                    <a:pt x="7128129" y="2636266"/>
                    <a:pt x="7128129" y="2545969"/>
                  </a:cubicBezTo>
                  <a:lnTo>
                    <a:pt x="7128129" y="201930"/>
                  </a:lnTo>
                  <a:cubicBezTo>
                    <a:pt x="7128129" y="111633"/>
                    <a:pt x="7054215" y="38100"/>
                    <a:pt x="6962648" y="38100"/>
                  </a:cubicBezTo>
                  <a:lnTo>
                    <a:pt x="203581" y="38100"/>
                  </a:lnTo>
                  <a:lnTo>
                    <a:pt x="203581" y="19050"/>
                  </a:lnTo>
                  <a:lnTo>
                    <a:pt x="203581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008053" y="7190480"/>
            <a:ext cx="114300" cy="2032397"/>
            <a:chOff x="0" y="0"/>
            <a:chExt cx="152400" cy="27098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2709926"/>
            </a:xfrm>
            <a:custGeom>
              <a:avLst/>
              <a:gdLst/>
              <a:ahLst/>
              <a:cxnLst/>
              <a:rect l="l" t="t" r="r" b="b"/>
              <a:pathLst>
                <a:path w="152400" h="270992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633726"/>
                  </a:lnTo>
                  <a:cubicBezTo>
                    <a:pt x="152400" y="2675763"/>
                    <a:pt x="118237" y="2709926"/>
                    <a:pt x="76200" y="2709926"/>
                  </a:cubicBezTo>
                  <a:cubicBezTo>
                    <a:pt x="34163" y="2709926"/>
                    <a:pt x="0" y="2675763"/>
                    <a:pt x="0" y="2633726"/>
                  </a:cubicBezTo>
                  <a:close/>
                </a:path>
              </a:pathLst>
            </a:custGeom>
            <a:solidFill>
              <a:srgbClr val="E6DED2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2412266" y="7470877"/>
            <a:ext cx="3527222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Inconsistent Structure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12266" y="8053388"/>
            <a:ext cx="468049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Inconsistent task structure across projects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ED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571684" y="212522"/>
            <a:ext cx="6574631" cy="9861947"/>
            <a:chOff x="0" y="0"/>
            <a:chExt cx="8766175" cy="13149262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8766175" cy="13149326"/>
            </a:xfrm>
            <a:custGeom>
              <a:avLst/>
              <a:gdLst/>
              <a:ahLst/>
              <a:cxnLst/>
              <a:rect l="l" t="t" r="r" b="b"/>
              <a:pathLst>
                <a:path w="8766175" h="13149326">
                  <a:moveTo>
                    <a:pt x="0" y="0"/>
                  </a:moveTo>
                  <a:lnTo>
                    <a:pt x="8766175" y="0"/>
                  </a:lnTo>
                  <a:lnTo>
                    <a:pt x="8766175" y="13149326"/>
                  </a:lnTo>
                  <a:lnTo>
                    <a:pt x="0" y="13149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92238" y="1280817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Objectives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3630" y="2708377"/>
            <a:ext cx="412596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Automate Task Creation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3630" y="3245196"/>
            <a:ext cx="852413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Eliminate manual effort with AI-driven task generation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13630" y="4439393"/>
            <a:ext cx="4109295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Natural Language Input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13630" y="4976222"/>
            <a:ext cx="852413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Enable users to create tasks using plain language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13630" y="6170409"/>
            <a:ext cx="4994519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Structured Data in Dataverse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13630" y="6707238"/>
            <a:ext cx="852413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Store all task data reliably in Microsoft Dataverse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3630" y="7901435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Dynamic UI Updates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13630" y="8438255"/>
            <a:ext cx="852413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Reflect changes in real time within Power Apps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04011" y="6201289"/>
            <a:ext cx="627383" cy="400212"/>
            <a:chOff x="0" y="0"/>
            <a:chExt cx="836511" cy="533616"/>
          </a:xfrm>
        </p:grpSpPr>
        <p:sp>
          <p:nvSpPr>
            <p:cNvPr id="22" name="Freeform 22"/>
            <p:cNvSpPr/>
            <p:nvPr/>
          </p:nvSpPr>
          <p:spPr>
            <a:xfrm>
              <a:off x="10541" y="10541"/>
              <a:ext cx="815340" cy="512445"/>
            </a:xfrm>
            <a:custGeom>
              <a:avLst/>
              <a:gdLst/>
              <a:ahLst/>
              <a:cxnLst/>
              <a:rect l="l" t="t" r="r" b="b"/>
              <a:pathLst>
                <a:path w="815340" h="512445">
                  <a:moveTo>
                    <a:pt x="0" y="128143"/>
                  </a:moveTo>
                  <a:lnTo>
                    <a:pt x="555371" y="128143"/>
                  </a:lnTo>
                  <a:lnTo>
                    <a:pt x="555371" y="0"/>
                  </a:lnTo>
                  <a:lnTo>
                    <a:pt x="815340" y="256286"/>
                  </a:lnTo>
                  <a:lnTo>
                    <a:pt x="555371" y="512445"/>
                  </a:lnTo>
                  <a:lnTo>
                    <a:pt x="555371" y="384429"/>
                  </a:lnTo>
                  <a:lnTo>
                    <a:pt x="0" y="384429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-56"/>
              <a:ext cx="836549" cy="533710"/>
            </a:xfrm>
            <a:custGeom>
              <a:avLst/>
              <a:gdLst/>
              <a:ahLst/>
              <a:cxnLst/>
              <a:rect l="l" t="t" r="r" b="b"/>
              <a:pathLst>
                <a:path w="836549" h="533710">
                  <a:moveTo>
                    <a:pt x="10541" y="128199"/>
                  </a:moveTo>
                  <a:lnTo>
                    <a:pt x="565912" y="128199"/>
                  </a:lnTo>
                  <a:lnTo>
                    <a:pt x="565912" y="138740"/>
                  </a:lnTo>
                  <a:lnTo>
                    <a:pt x="555371" y="138740"/>
                  </a:lnTo>
                  <a:lnTo>
                    <a:pt x="555371" y="10597"/>
                  </a:lnTo>
                  <a:cubicBezTo>
                    <a:pt x="555371" y="6279"/>
                    <a:pt x="557911" y="2469"/>
                    <a:pt x="561848" y="818"/>
                  </a:cubicBezTo>
                  <a:cubicBezTo>
                    <a:pt x="565785" y="-833"/>
                    <a:pt x="570357" y="56"/>
                    <a:pt x="573405" y="3104"/>
                  </a:cubicBezTo>
                  <a:lnTo>
                    <a:pt x="833374" y="259263"/>
                  </a:lnTo>
                  <a:cubicBezTo>
                    <a:pt x="835406" y="261295"/>
                    <a:pt x="836549" y="263962"/>
                    <a:pt x="836549" y="266756"/>
                  </a:cubicBezTo>
                  <a:cubicBezTo>
                    <a:pt x="836549" y="269550"/>
                    <a:pt x="835406" y="272344"/>
                    <a:pt x="833374" y="274249"/>
                  </a:cubicBezTo>
                  <a:lnTo>
                    <a:pt x="573278" y="530662"/>
                  </a:lnTo>
                  <a:cubicBezTo>
                    <a:pt x="570230" y="533710"/>
                    <a:pt x="565658" y="534472"/>
                    <a:pt x="561721" y="532948"/>
                  </a:cubicBezTo>
                  <a:cubicBezTo>
                    <a:pt x="557784" y="531424"/>
                    <a:pt x="555244" y="527487"/>
                    <a:pt x="555244" y="523169"/>
                  </a:cubicBezTo>
                  <a:lnTo>
                    <a:pt x="555244" y="395026"/>
                  </a:lnTo>
                  <a:lnTo>
                    <a:pt x="565785" y="395026"/>
                  </a:lnTo>
                  <a:lnTo>
                    <a:pt x="565785" y="405567"/>
                  </a:lnTo>
                  <a:lnTo>
                    <a:pt x="10541" y="405567"/>
                  </a:lnTo>
                  <a:cubicBezTo>
                    <a:pt x="4699" y="405567"/>
                    <a:pt x="0" y="400868"/>
                    <a:pt x="0" y="395026"/>
                  </a:cubicBezTo>
                  <a:lnTo>
                    <a:pt x="0" y="138740"/>
                  </a:lnTo>
                  <a:cubicBezTo>
                    <a:pt x="0" y="132898"/>
                    <a:pt x="4699" y="128199"/>
                    <a:pt x="10541" y="128199"/>
                  </a:cubicBezTo>
                  <a:moveTo>
                    <a:pt x="10541" y="149408"/>
                  </a:moveTo>
                  <a:lnTo>
                    <a:pt x="10541" y="138867"/>
                  </a:lnTo>
                  <a:lnTo>
                    <a:pt x="21082" y="138867"/>
                  </a:lnTo>
                  <a:lnTo>
                    <a:pt x="21082" y="395026"/>
                  </a:lnTo>
                  <a:lnTo>
                    <a:pt x="10541" y="395026"/>
                  </a:lnTo>
                  <a:lnTo>
                    <a:pt x="10541" y="384485"/>
                  </a:lnTo>
                  <a:lnTo>
                    <a:pt x="565912" y="384485"/>
                  </a:lnTo>
                  <a:cubicBezTo>
                    <a:pt x="571754" y="384485"/>
                    <a:pt x="576453" y="389184"/>
                    <a:pt x="576453" y="395026"/>
                  </a:cubicBezTo>
                  <a:lnTo>
                    <a:pt x="576453" y="523042"/>
                  </a:lnTo>
                  <a:lnTo>
                    <a:pt x="565912" y="523042"/>
                  </a:lnTo>
                  <a:lnTo>
                    <a:pt x="558546" y="515549"/>
                  </a:lnTo>
                  <a:lnTo>
                    <a:pt x="818515" y="259263"/>
                  </a:lnTo>
                  <a:lnTo>
                    <a:pt x="825881" y="266756"/>
                  </a:lnTo>
                  <a:lnTo>
                    <a:pt x="818515" y="274249"/>
                  </a:lnTo>
                  <a:lnTo>
                    <a:pt x="558419" y="18217"/>
                  </a:lnTo>
                  <a:lnTo>
                    <a:pt x="565785" y="10724"/>
                  </a:lnTo>
                  <a:lnTo>
                    <a:pt x="576326" y="10724"/>
                  </a:lnTo>
                  <a:lnTo>
                    <a:pt x="576326" y="138740"/>
                  </a:lnTo>
                  <a:cubicBezTo>
                    <a:pt x="576326" y="144582"/>
                    <a:pt x="571627" y="149281"/>
                    <a:pt x="565785" y="149281"/>
                  </a:cubicBezTo>
                  <a:lnTo>
                    <a:pt x="10541" y="149281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069010" y="4499562"/>
            <a:ext cx="627383" cy="400212"/>
            <a:chOff x="0" y="0"/>
            <a:chExt cx="836511" cy="533616"/>
          </a:xfrm>
        </p:grpSpPr>
        <p:sp>
          <p:nvSpPr>
            <p:cNvPr id="25" name="Freeform 25"/>
            <p:cNvSpPr/>
            <p:nvPr/>
          </p:nvSpPr>
          <p:spPr>
            <a:xfrm>
              <a:off x="10541" y="10541"/>
              <a:ext cx="815340" cy="512445"/>
            </a:xfrm>
            <a:custGeom>
              <a:avLst/>
              <a:gdLst/>
              <a:ahLst/>
              <a:cxnLst/>
              <a:rect l="l" t="t" r="r" b="b"/>
              <a:pathLst>
                <a:path w="815340" h="512445">
                  <a:moveTo>
                    <a:pt x="0" y="128143"/>
                  </a:moveTo>
                  <a:lnTo>
                    <a:pt x="555371" y="128143"/>
                  </a:lnTo>
                  <a:lnTo>
                    <a:pt x="555371" y="0"/>
                  </a:lnTo>
                  <a:lnTo>
                    <a:pt x="815340" y="256286"/>
                  </a:lnTo>
                  <a:lnTo>
                    <a:pt x="555371" y="512445"/>
                  </a:lnTo>
                  <a:lnTo>
                    <a:pt x="555371" y="384429"/>
                  </a:lnTo>
                  <a:lnTo>
                    <a:pt x="0" y="384429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-56"/>
              <a:ext cx="836549" cy="533710"/>
            </a:xfrm>
            <a:custGeom>
              <a:avLst/>
              <a:gdLst/>
              <a:ahLst/>
              <a:cxnLst/>
              <a:rect l="l" t="t" r="r" b="b"/>
              <a:pathLst>
                <a:path w="836549" h="533710">
                  <a:moveTo>
                    <a:pt x="10541" y="128199"/>
                  </a:moveTo>
                  <a:lnTo>
                    <a:pt x="565912" y="128199"/>
                  </a:lnTo>
                  <a:lnTo>
                    <a:pt x="565912" y="138740"/>
                  </a:lnTo>
                  <a:lnTo>
                    <a:pt x="555371" y="138740"/>
                  </a:lnTo>
                  <a:lnTo>
                    <a:pt x="555371" y="10597"/>
                  </a:lnTo>
                  <a:cubicBezTo>
                    <a:pt x="555371" y="6279"/>
                    <a:pt x="557911" y="2469"/>
                    <a:pt x="561848" y="818"/>
                  </a:cubicBezTo>
                  <a:cubicBezTo>
                    <a:pt x="565785" y="-833"/>
                    <a:pt x="570357" y="56"/>
                    <a:pt x="573405" y="3104"/>
                  </a:cubicBezTo>
                  <a:lnTo>
                    <a:pt x="833374" y="259263"/>
                  </a:lnTo>
                  <a:cubicBezTo>
                    <a:pt x="835406" y="261295"/>
                    <a:pt x="836549" y="263962"/>
                    <a:pt x="836549" y="266756"/>
                  </a:cubicBezTo>
                  <a:cubicBezTo>
                    <a:pt x="836549" y="269550"/>
                    <a:pt x="835406" y="272344"/>
                    <a:pt x="833374" y="274249"/>
                  </a:cubicBezTo>
                  <a:lnTo>
                    <a:pt x="573278" y="530662"/>
                  </a:lnTo>
                  <a:cubicBezTo>
                    <a:pt x="570230" y="533710"/>
                    <a:pt x="565658" y="534472"/>
                    <a:pt x="561721" y="532948"/>
                  </a:cubicBezTo>
                  <a:cubicBezTo>
                    <a:pt x="557784" y="531424"/>
                    <a:pt x="555244" y="527487"/>
                    <a:pt x="555244" y="523169"/>
                  </a:cubicBezTo>
                  <a:lnTo>
                    <a:pt x="555244" y="395026"/>
                  </a:lnTo>
                  <a:lnTo>
                    <a:pt x="565785" y="395026"/>
                  </a:lnTo>
                  <a:lnTo>
                    <a:pt x="565785" y="405567"/>
                  </a:lnTo>
                  <a:lnTo>
                    <a:pt x="10541" y="405567"/>
                  </a:lnTo>
                  <a:cubicBezTo>
                    <a:pt x="4699" y="405567"/>
                    <a:pt x="0" y="400868"/>
                    <a:pt x="0" y="395026"/>
                  </a:cubicBezTo>
                  <a:lnTo>
                    <a:pt x="0" y="138740"/>
                  </a:lnTo>
                  <a:cubicBezTo>
                    <a:pt x="0" y="132898"/>
                    <a:pt x="4699" y="128199"/>
                    <a:pt x="10541" y="128199"/>
                  </a:cubicBezTo>
                  <a:moveTo>
                    <a:pt x="10541" y="149408"/>
                  </a:moveTo>
                  <a:lnTo>
                    <a:pt x="10541" y="138867"/>
                  </a:lnTo>
                  <a:lnTo>
                    <a:pt x="21082" y="138867"/>
                  </a:lnTo>
                  <a:lnTo>
                    <a:pt x="21082" y="395026"/>
                  </a:lnTo>
                  <a:lnTo>
                    <a:pt x="10541" y="395026"/>
                  </a:lnTo>
                  <a:lnTo>
                    <a:pt x="10541" y="384485"/>
                  </a:lnTo>
                  <a:lnTo>
                    <a:pt x="565912" y="384485"/>
                  </a:lnTo>
                  <a:cubicBezTo>
                    <a:pt x="571754" y="384485"/>
                    <a:pt x="576453" y="389184"/>
                    <a:pt x="576453" y="395026"/>
                  </a:cubicBezTo>
                  <a:lnTo>
                    <a:pt x="576453" y="523042"/>
                  </a:lnTo>
                  <a:lnTo>
                    <a:pt x="565912" y="523042"/>
                  </a:lnTo>
                  <a:lnTo>
                    <a:pt x="558546" y="515549"/>
                  </a:lnTo>
                  <a:lnTo>
                    <a:pt x="818515" y="259263"/>
                  </a:lnTo>
                  <a:lnTo>
                    <a:pt x="825881" y="266756"/>
                  </a:lnTo>
                  <a:lnTo>
                    <a:pt x="818515" y="274249"/>
                  </a:lnTo>
                  <a:lnTo>
                    <a:pt x="558419" y="18217"/>
                  </a:lnTo>
                  <a:lnTo>
                    <a:pt x="565785" y="10724"/>
                  </a:lnTo>
                  <a:lnTo>
                    <a:pt x="576326" y="10724"/>
                  </a:lnTo>
                  <a:lnTo>
                    <a:pt x="576326" y="138740"/>
                  </a:lnTo>
                  <a:cubicBezTo>
                    <a:pt x="576326" y="144582"/>
                    <a:pt x="571627" y="149281"/>
                    <a:pt x="565785" y="149281"/>
                  </a:cubicBezTo>
                  <a:lnTo>
                    <a:pt x="10541" y="149281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030386" y="7961605"/>
            <a:ext cx="627383" cy="400212"/>
            <a:chOff x="0" y="0"/>
            <a:chExt cx="836511" cy="533616"/>
          </a:xfrm>
        </p:grpSpPr>
        <p:sp>
          <p:nvSpPr>
            <p:cNvPr id="28" name="Freeform 28"/>
            <p:cNvSpPr/>
            <p:nvPr/>
          </p:nvSpPr>
          <p:spPr>
            <a:xfrm>
              <a:off x="10541" y="10541"/>
              <a:ext cx="815340" cy="512445"/>
            </a:xfrm>
            <a:custGeom>
              <a:avLst/>
              <a:gdLst/>
              <a:ahLst/>
              <a:cxnLst/>
              <a:rect l="l" t="t" r="r" b="b"/>
              <a:pathLst>
                <a:path w="815340" h="512445">
                  <a:moveTo>
                    <a:pt x="0" y="128143"/>
                  </a:moveTo>
                  <a:lnTo>
                    <a:pt x="555371" y="128143"/>
                  </a:lnTo>
                  <a:lnTo>
                    <a:pt x="555371" y="0"/>
                  </a:lnTo>
                  <a:lnTo>
                    <a:pt x="815340" y="256286"/>
                  </a:lnTo>
                  <a:lnTo>
                    <a:pt x="555371" y="512445"/>
                  </a:lnTo>
                  <a:lnTo>
                    <a:pt x="555371" y="384429"/>
                  </a:lnTo>
                  <a:lnTo>
                    <a:pt x="0" y="384429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-56"/>
              <a:ext cx="836549" cy="533710"/>
            </a:xfrm>
            <a:custGeom>
              <a:avLst/>
              <a:gdLst/>
              <a:ahLst/>
              <a:cxnLst/>
              <a:rect l="l" t="t" r="r" b="b"/>
              <a:pathLst>
                <a:path w="836549" h="533710">
                  <a:moveTo>
                    <a:pt x="10541" y="128199"/>
                  </a:moveTo>
                  <a:lnTo>
                    <a:pt x="565912" y="128199"/>
                  </a:lnTo>
                  <a:lnTo>
                    <a:pt x="565912" y="138740"/>
                  </a:lnTo>
                  <a:lnTo>
                    <a:pt x="555371" y="138740"/>
                  </a:lnTo>
                  <a:lnTo>
                    <a:pt x="555371" y="10597"/>
                  </a:lnTo>
                  <a:cubicBezTo>
                    <a:pt x="555371" y="6279"/>
                    <a:pt x="557911" y="2469"/>
                    <a:pt x="561848" y="818"/>
                  </a:cubicBezTo>
                  <a:cubicBezTo>
                    <a:pt x="565785" y="-833"/>
                    <a:pt x="570357" y="56"/>
                    <a:pt x="573405" y="3104"/>
                  </a:cubicBezTo>
                  <a:lnTo>
                    <a:pt x="833374" y="259263"/>
                  </a:lnTo>
                  <a:cubicBezTo>
                    <a:pt x="835406" y="261295"/>
                    <a:pt x="836549" y="263962"/>
                    <a:pt x="836549" y="266756"/>
                  </a:cubicBezTo>
                  <a:cubicBezTo>
                    <a:pt x="836549" y="269550"/>
                    <a:pt x="835406" y="272344"/>
                    <a:pt x="833374" y="274249"/>
                  </a:cubicBezTo>
                  <a:lnTo>
                    <a:pt x="573278" y="530662"/>
                  </a:lnTo>
                  <a:cubicBezTo>
                    <a:pt x="570230" y="533710"/>
                    <a:pt x="565658" y="534472"/>
                    <a:pt x="561721" y="532948"/>
                  </a:cubicBezTo>
                  <a:cubicBezTo>
                    <a:pt x="557784" y="531424"/>
                    <a:pt x="555244" y="527487"/>
                    <a:pt x="555244" y="523169"/>
                  </a:cubicBezTo>
                  <a:lnTo>
                    <a:pt x="555244" y="395026"/>
                  </a:lnTo>
                  <a:lnTo>
                    <a:pt x="565785" y="395026"/>
                  </a:lnTo>
                  <a:lnTo>
                    <a:pt x="565785" y="405567"/>
                  </a:lnTo>
                  <a:lnTo>
                    <a:pt x="10541" y="405567"/>
                  </a:lnTo>
                  <a:cubicBezTo>
                    <a:pt x="4699" y="405567"/>
                    <a:pt x="0" y="400868"/>
                    <a:pt x="0" y="395026"/>
                  </a:cubicBezTo>
                  <a:lnTo>
                    <a:pt x="0" y="138740"/>
                  </a:lnTo>
                  <a:cubicBezTo>
                    <a:pt x="0" y="132898"/>
                    <a:pt x="4699" y="128199"/>
                    <a:pt x="10541" y="128199"/>
                  </a:cubicBezTo>
                  <a:moveTo>
                    <a:pt x="10541" y="149408"/>
                  </a:moveTo>
                  <a:lnTo>
                    <a:pt x="10541" y="138867"/>
                  </a:lnTo>
                  <a:lnTo>
                    <a:pt x="21082" y="138867"/>
                  </a:lnTo>
                  <a:lnTo>
                    <a:pt x="21082" y="395026"/>
                  </a:lnTo>
                  <a:lnTo>
                    <a:pt x="10541" y="395026"/>
                  </a:lnTo>
                  <a:lnTo>
                    <a:pt x="10541" y="384485"/>
                  </a:lnTo>
                  <a:lnTo>
                    <a:pt x="565912" y="384485"/>
                  </a:lnTo>
                  <a:cubicBezTo>
                    <a:pt x="571754" y="384485"/>
                    <a:pt x="576453" y="389184"/>
                    <a:pt x="576453" y="395026"/>
                  </a:cubicBezTo>
                  <a:lnTo>
                    <a:pt x="576453" y="523042"/>
                  </a:lnTo>
                  <a:lnTo>
                    <a:pt x="565912" y="523042"/>
                  </a:lnTo>
                  <a:lnTo>
                    <a:pt x="558546" y="515549"/>
                  </a:lnTo>
                  <a:lnTo>
                    <a:pt x="818515" y="259263"/>
                  </a:lnTo>
                  <a:lnTo>
                    <a:pt x="825881" y="266756"/>
                  </a:lnTo>
                  <a:lnTo>
                    <a:pt x="818515" y="274249"/>
                  </a:lnTo>
                  <a:lnTo>
                    <a:pt x="558419" y="18217"/>
                  </a:lnTo>
                  <a:lnTo>
                    <a:pt x="565785" y="10724"/>
                  </a:lnTo>
                  <a:lnTo>
                    <a:pt x="576326" y="10724"/>
                  </a:lnTo>
                  <a:lnTo>
                    <a:pt x="576326" y="138740"/>
                  </a:lnTo>
                  <a:cubicBezTo>
                    <a:pt x="576326" y="144582"/>
                    <a:pt x="571627" y="149281"/>
                    <a:pt x="565785" y="149281"/>
                  </a:cubicBezTo>
                  <a:lnTo>
                    <a:pt x="10541" y="149281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069010" y="2739247"/>
            <a:ext cx="627383" cy="400212"/>
            <a:chOff x="0" y="0"/>
            <a:chExt cx="836511" cy="533616"/>
          </a:xfrm>
        </p:grpSpPr>
        <p:sp>
          <p:nvSpPr>
            <p:cNvPr id="31" name="Freeform 31"/>
            <p:cNvSpPr/>
            <p:nvPr/>
          </p:nvSpPr>
          <p:spPr>
            <a:xfrm>
              <a:off x="10541" y="10541"/>
              <a:ext cx="815340" cy="512445"/>
            </a:xfrm>
            <a:custGeom>
              <a:avLst/>
              <a:gdLst/>
              <a:ahLst/>
              <a:cxnLst/>
              <a:rect l="l" t="t" r="r" b="b"/>
              <a:pathLst>
                <a:path w="815340" h="512445">
                  <a:moveTo>
                    <a:pt x="0" y="128143"/>
                  </a:moveTo>
                  <a:lnTo>
                    <a:pt x="555371" y="128143"/>
                  </a:lnTo>
                  <a:lnTo>
                    <a:pt x="555371" y="0"/>
                  </a:lnTo>
                  <a:lnTo>
                    <a:pt x="815340" y="256286"/>
                  </a:lnTo>
                  <a:lnTo>
                    <a:pt x="555371" y="512445"/>
                  </a:lnTo>
                  <a:lnTo>
                    <a:pt x="555371" y="384429"/>
                  </a:lnTo>
                  <a:lnTo>
                    <a:pt x="0" y="384429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-56"/>
              <a:ext cx="836549" cy="533710"/>
            </a:xfrm>
            <a:custGeom>
              <a:avLst/>
              <a:gdLst/>
              <a:ahLst/>
              <a:cxnLst/>
              <a:rect l="l" t="t" r="r" b="b"/>
              <a:pathLst>
                <a:path w="836549" h="533710">
                  <a:moveTo>
                    <a:pt x="10541" y="128199"/>
                  </a:moveTo>
                  <a:lnTo>
                    <a:pt x="565912" y="128199"/>
                  </a:lnTo>
                  <a:lnTo>
                    <a:pt x="565912" y="138740"/>
                  </a:lnTo>
                  <a:lnTo>
                    <a:pt x="555371" y="138740"/>
                  </a:lnTo>
                  <a:lnTo>
                    <a:pt x="555371" y="10597"/>
                  </a:lnTo>
                  <a:cubicBezTo>
                    <a:pt x="555371" y="6279"/>
                    <a:pt x="557911" y="2469"/>
                    <a:pt x="561848" y="818"/>
                  </a:cubicBezTo>
                  <a:cubicBezTo>
                    <a:pt x="565785" y="-833"/>
                    <a:pt x="570357" y="56"/>
                    <a:pt x="573405" y="3104"/>
                  </a:cubicBezTo>
                  <a:lnTo>
                    <a:pt x="833374" y="259263"/>
                  </a:lnTo>
                  <a:cubicBezTo>
                    <a:pt x="835406" y="261295"/>
                    <a:pt x="836549" y="263962"/>
                    <a:pt x="836549" y="266756"/>
                  </a:cubicBezTo>
                  <a:cubicBezTo>
                    <a:pt x="836549" y="269550"/>
                    <a:pt x="835406" y="272344"/>
                    <a:pt x="833374" y="274249"/>
                  </a:cubicBezTo>
                  <a:lnTo>
                    <a:pt x="573278" y="530662"/>
                  </a:lnTo>
                  <a:cubicBezTo>
                    <a:pt x="570230" y="533710"/>
                    <a:pt x="565658" y="534472"/>
                    <a:pt x="561721" y="532948"/>
                  </a:cubicBezTo>
                  <a:cubicBezTo>
                    <a:pt x="557784" y="531424"/>
                    <a:pt x="555244" y="527487"/>
                    <a:pt x="555244" y="523169"/>
                  </a:cubicBezTo>
                  <a:lnTo>
                    <a:pt x="555244" y="395026"/>
                  </a:lnTo>
                  <a:lnTo>
                    <a:pt x="565785" y="395026"/>
                  </a:lnTo>
                  <a:lnTo>
                    <a:pt x="565785" y="405567"/>
                  </a:lnTo>
                  <a:lnTo>
                    <a:pt x="10541" y="405567"/>
                  </a:lnTo>
                  <a:cubicBezTo>
                    <a:pt x="4699" y="405567"/>
                    <a:pt x="0" y="400868"/>
                    <a:pt x="0" y="395026"/>
                  </a:cubicBezTo>
                  <a:lnTo>
                    <a:pt x="0" y="138740"/>
                  </a:lnTo>
                  <a:cubicBezTo>
                    <a:pt x="0" y="132898"/>
                    <a:pt x="4699" y="128199"/>
                    <a:pt x="10541" y="128199"/>
                  </a:cubicBezTo>
                  <a:moveTo>
                    <a:pt x="10541" y="149408"/>
                  </a:moveTo>
                  <a:lnTo>
                    <a:pt x="10541" y="138867"/>
                  </a:lnTo>
                  <a:lnTo>
                    <a:pt x="21082" y="138867"/>
                  </a:lnTo>
                  <a:lnTo>
                    <a:pt x="21082" y="395026"/>
                  </a:lnTo>
                  <a:lnTo>
                    <a:pt x="10541" y="395026"/>
                  </a:lnTo>
                  <a:lnTo>
                    <a:pt x="10541" y="384485"/>
                  </a:lnTo>
                  <a:lnTo>
                    <a:pt x="565912" y="384485"/>
                  </a:lnTo>
                  <a:cubicBezTo>
                    <a:pt x="571754" y="384485"/>
                    <a:pt x="576453" y="389184"/>
                    <a:pt x="576453" y="395026"/>
                  </a:cubicBezTo>
                  <a:lnTo>
                    <a:pt x="576453" y="523042"/>
                  </a:lnTo>
                  <a:lnTo>
                    <a:pt x="565912" y="523042"/>
                  </a:lnTo>
                  <a:lnTo>
                    <a:pt x="558546" y="515549"/>
                  </a:lnTo>
                  <a:lnTo>
                    <a:pt x="818515" y="259263"/>
                  </a:lnTo>
                  <a:lnTo>
                    <a:pt x="825881" y="266756"/>
                  </a:lnTo>
                  <a:lnTo>
                    <a:pt x="818515" y="274249"/>
                  </a:lnTo>
                  <a:lnTo>
                    <a:pt x="558419" y="18217"/>
                  </a:lnTo>
                  <a:lnTo>
                    <a:pt x="565785" y="10724"/>
                  </a:lnTo>
                  <a:lnTo>
                    <a:pt x="576326" y="10724"/>
                  </a:lnTo>
                  <a:lnTo>
                    <a:pt x="576326" y="138740"/>
                  </a:lnTo>
                  <a:cubicBezTo>
                    <a:pt x="576326" y="144582"/>
                    <a:pt x="571627" y="149281"/>
                    <a:pt x="565785" y="149281"/>
                  </a:cubicBezTo>
                  <a:lnTo>
                    <a:pt x="10541" y="149281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43283" y="636537"/>
            <a:ext cx="6123089" cy="76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4562">
                <a:solidFill>
                  <a:srgbClr val="3A3A3A"/>
                </a:solidFill>
                <a:latin typeface="Noto Serif"/>
                <a:ea typeface="Noto Serif"/>
                <a:cs typeface="Noto Serif"/>
                <a:sym typeface="Noto Serif"/>
              </a:rPr>
              <a:t>Solution Architecture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76785" y="1787747"/>
            <a:ext cx="16067780" cy="6928847"/>
            <a:chOff x="0" y="0"/>
            <a:chExt cx="21423706" cy="9238463"/>
          </a:xfrm>
        </p:grpSpPr>
        <p:sp>
          <p:nvSpPr>
            <p:cNvPr id="8" name="Freeform 8" descr="preencoded.png"/>
            <p:cNvSpPr/>
            <p:nvPr/>
          </p:nvSpPr>
          <p:spPr>
            <a:xfrm>
              <a:off x="0" y="0"/>
              <a:ext cx="21423757" cy="9238488"/>
            </a:xfrm>
            <a:custGeom>
              <a:avLst/>
              <a:gdLst/>
              <a:ahLst/>
              <a:cxnLst/>
              <a:rect l="l" t="t" r="r" b="b"/>
              <a:pathLst>
                <a:path w="21423757" h="9238488">
                  <a:moveTo>
                    <a:pt x="0" y="0"/>
                  </a:moveTo>
                  <a:lnTo>
                    <a:pt x="21423757" y="0"/>
                  </a:lnTo>
                  <a:lnTo>
                    <a:pt x="21423757" y="9238488"/>
                  </a:lnTo>
                  <a:lnTo>
                    <a:pt x="0" y="9238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79" b="-37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191112" y="7393076"/>
            <a:ext cx="3645265" cy="465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Dataverse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91112" y="5789162"/>
            <a:ext cx="3645265" cy="465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Agent Flow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91112" y="4201439"/>
            <a:ext cx="3645265" cy="465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Copilot Agent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91112" y="2597525"/>
            <a:ext cx="3645265" cy="465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User Input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3283" y="8897093"/>
            <a:ext cx="1620128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4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Copilot processes user input, the Agent Flow handles logic and validation, Dataverse stores structured data, and Power Apps updates the UI dynamically.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864546"/>
            <a:ext cx="9116320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Implementation Approach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0398" y="7469038"/>
            <a:ext cx="3544043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Data Setup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49594" y="2512085"/>
            <a:ext cx="6895681" cy="4396159"/>
            <a:chOff x="0" y="0"/>
            <a:chExt cx="9194241" cy="5861545"/>
          </a:xfrm>
        </p:grpSpPr>
        <p:sp>
          <p:nvSpPr>
            <p:cNvPr id="10" name="Freeform 10" descr="preencoded.png"/>
            <p:cNvSpPr/>
            <p:nvPr/>
          </p:nvSpPr>
          <p:spPr>
            <a:xfrm>
              <a:off x="0" y="0"/>
              <a:ext cx="9194292" cy="5861558"/>
            </a:xfrm>
            <a:custGeom>
              <a:avLst/>
              <a:gdLst/>
              <a:ahLst/>
              <a:cxnLst/>
              <a:rect l="l" t="t" r="r" b="b"/>
              <a:pathLst>
                <a:path w="9194292" h="5861558">
                  <a:moveTo>
                    <a:pt x="0" y="0"/>
                  </a:moveTo>
                  <a:lnTo>
                    <a:pt x="9194292" y="0"/>
                  </a:lnTo>
                  <a:lnTo>
                    <a:pt x="9194292" y="5861558"/>
                  </a:lnTo>
                  <a:lnTo>
                    <a:pt x="0" y="5861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15" r="-171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925413" y="7456237"/>
            <a:ext cx="408598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dirty="0" smtClean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Copilot Agent </a:t>
            </a:r>
            <a:r>
              <a:rPr lang="en-US" sz="275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Development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20163" y="2512085"/>
            <a:ext cx="7223303" cy="4396159"/>
            <a:chOff x="0" y="0"/>
            <a:chExt cx="9631070" cy="5861545"/>
          </a:xfrm>
        </p:grpSpPr>
        <p:sp>
          <p:nvSpPr>
            <p:cNvPr id="14" name="Freeform 14" descr="C:\Users\HP\Downloads\ProjectTaslsTable.png"/>
            <p:cNvSpPr/>
            <p:nvPr/>
          </p:nvSpPr>
          <p:spPr>
            <a:xfrm>
              <a:off x="0" y="0"/>
              <a:ext cx="9631045" cy="5861558"/>
            </a:xfrm>
            <a:custGeom>
              <a:avLst/>
              <a:gdLst/>
              <a:ahLst/>
              <a:cxnLst/>
              <a:rect l="l" t="t" r="r" b="b"/>
              <a:pathLst>
                <a:path w="9631045" h="5861558">
                  <a:moveTo>
                    <a:pt x="0" y="0"/>
                  </a:moveTo>
                  <a:lnTo>
                    <a:pt x="9631045" y="0"/>
                  </a:lnTo>
                  <a:lnTo>
                    <a:pt x="9631045" y="5861558"/>
                  </a:lnTo>
                  <a:lnTo>
                    <a:pt x="0" y="5861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2061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864546"/>
            <a:ext cx="9116320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Implementation Approach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0246" y="7056777"/>
            <a:ext cx="3544043" cy="4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Copilot Agent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15600" y="6819767"/>
            <a:ext cx="6172200" cy="421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Agent Flow with validation </a:t>
            </a:r>
            <a:r>
              <a:rPr lang="en-US" sz="2800" dirty="0" smtClean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logic</a:t>
            </a:r>
            <a:endParaRPr lang="en-US" sz="2800" dirty="0">
              <a:solidFill>
                <a:srgbClr val="4C4C4C"/>
              </a:solidFill>
              <a:latin typeface="Calibri" pitchFamily="34" charset="0"/>
              <a:ea typeface="Calibri" pitchFamily="34" charset="0"/>
              <a:cs typeface="Calibri" pitchFamily="34" charset="0"/>
              <a:sym typeface="Noto Serif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16861" y="2994489"/>
            <a:ext cx="6794287" cy="3682565"/>
            <a:chOff x="0" y="0"/>
            <a:chExt cx="9059050" cy="4910087"/>
          </a:xfrm>
        </p:grpSpPr>
        <p:sp>
          <p:nvSpPr>
            <p:cNvPr id="12" name="Freeform 12" descr="C:\Users\HP\Downloads\CopilotAssistant.png"/>
            <p:cNvSpPr/>
            <p:nvPr/>
          </p:nvSpPr>
          <p:spPr>
            <a:xfrm>
              <a:off x="0" y="0"/>
              <a:ext cx="9059037" cy="4910074"/>
            </a:xfrm>
            <a:custGeom>
              <a:avLst/>
              <a:gdLst/>
              <a:ahLst/>
              <a:cxnLst/>
              <a:rect l="l" t="t" r="r" b="b"/>
              <a:pathLst>
                <a:path w="9059037" h="4910074">
                  <a:moveTo>
                    <a:pt x="0" y="0"/>
                  </a:moveTo>
                  <a:lnTo>
                    <a:pt x="9059037" y="0"/>
                  </a:lnTo>
                  <a:lnTo>
                    <a:pt x="9059037" y="4910074"/>
                  </a:lnTo>
                  <a:lnTo>
                    <a:pt x="0" y="4910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7066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8509606" y="3127553"/>
            <a:ext cx="7173820" cy="3549501"/>
            <a:chOff x="0" y="0"/>
            <a:chExt cx="9565094" cy="4732668"/>
          </a:xfrm>
        </p:grpSpPr>
        <p:sp>
          <p:nvSpPr>
            <p:cNvPr id="14" name="Freeform 14" descr="C:\Users\HP\Downloads\agentflow.png"/>
            <p:cNvSpPr/>
            <p:nvPr/>
          </p:nvSpPr>
          <p:spPr>
            <a:xfrm>
              <a:off x="0" y="0"/>
              <a:ext cx="9565132" cy="4732655"/>
            </a:xfrm>
            <a:custGeom>
              <a:avLst/>
              <a:gdLst/>
              <a:ahLst/>
              <a:cxnLst/>
              <a:rect l="l" t="t" r="r" b="b"/>
              <a:pathLst>
                <a:path w="9565132" h="4732655">
                  <a:moveTo>
                    <a:pt x="0" y="0"/>
                  </a:moveTo>
                  <a:lnTo>
                    <a:pt x="9565132" y="0"/>
                  </a:lnTo>
                  <a:lnTo>
                    <a:pt x="9565132" y="4732655"/>
                  </a:lnTo>
                  <a:lnTo>
                    <a:pt x="0" y="4732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5683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864546"/>
            <a:ext cx="9116320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Implementation Approach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6917" y="6918111"/>
            <a:ext cx="54864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7"/>
              </a:lnSpc>
            </a:pPr>
            <a:r>
              <a:rPr lang="en-US" sz="2800" dirty="0" smtClean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Testing </a:t>
            </a: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Real-time validation &amp; </a:t>
            </a:r>
            <a:r>
              <a:rPr lang="en-US" sz="2800" dirty="0" smtClean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output</a:t>
            </a:r>
            <a:endParaRPr lang="en-US" sz="2800" dirty="0">
              <a:solidFill>
                <a:srgbClr val="4C4C4C"/>
              </a:solidFill>
              <a:latin typeface="Calibri" pitchFamily="34" charset="0"/>
              <a:ea typeface="Calibri" pitchFamily="34" charset="0"/>
              <a:cs typeface="Calibri" pitchFamily="34" charset="0"/>
              <a:sym typeface="Noto Serif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78266" y="2587447"/>
            <a:ext cx="7523702" cy="3892125"/>
            <a:chOff x="0" y="0"/>
            <a:chExt cx="10031603" cy="5189499"/>
          </a:xfrm>
        </p:grpSpPr>
        <p:sp>
          <p:nvSpPr>
            <p:cNvPr id="10" name="Freeform 10" descr="C:\Users\HP\Downloads\agenttesting.png"/>
            <p:cNvSpPr/>
            <p:nvPr/>
          </p:nvSpPr>
          <p:spPr>
            <a:xfrm>
              <a:off x="0" y="0"/>
              <a:ext cx="10031603" cy="5189474"/>
            </a:xfrm>
            <a:custGeom>
              <a:avLst/>
              <a:gdLst/>
              <a:ahLst/>
              <a:cxnLst/>
              <a:rect l="l" t="t" r="r" b="b"/>
              <a:pathLst>
                <a:path w="10031603" h="5189474">
                  <a:moveTo>
                    <a:pt x="0" y="0"/>
                  </a:moveTo>
                  <a:lnTo>
                    <a:pt x="10031603" y="0"/>
                  </a:lnTo>
                  <a:lnTo>
                    <a:pt x="10031603" y="5189474"/>
                  </a:lnTo>
                  <a:lnTo>
                    <a:pt x="0" y="5189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1918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061104" y="2587447"/>
            <a:ext cx="7611628" cy="3805809"/>
            <a:chOff x="0" y="0"/>
            <a:chExt cx="10148837" cy="5074412"/>
          </a:xfrm>
        </p:grpSpPr>
        <p:sp>
          <p:nvSpPr>
            <p:cNvPr id="12" name="Freeform 12" descr="C:\Users\HP\Downloads\DataverseChecked.png"/>
            <p:cNvSpPr/>
            <p:nvPr/>
          </p:nvSpPr>
          <p:spPr>
            <a:xfrm>
              <a:off x="0" y="0"/>
              <a:ext cx="10148824" cy="5074412"/>
            </a:xfrm>
            <a:custGeom>
              <a:avLst/>
              <a:gdLst/>
              <a:ahLst/>
              <a:cxnLst/>
              <a:rect l="l" t="t" r="r" b="b"/>
              <a:pathLst>
                <a:path w="10148824" h="5074412">
                  <a:moveTo>
                    <a:pt x="0" y="0"/>
                  </a:moveTo>
                  <a:lnTo>
                    <a:pt x="10148824" y="0"/>
                  </a:lnTo>
                  <a:lnTo>
                    <a:pt x="10148824" y="5074412"/>
                  </a:lnTo>
                  <a:lnTo>
                    <a:pt x="0" y="5074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813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196380" y="6888490"/>
            <a:ext cx="488182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7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Data stored and </a:t>
            </a:r>
            <a:r>
              <a:rPr lang="en-US" sz="2800" dirty="0" smtClean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validated</a:t>
            </a:r>
            <a:endParaRPr lang="en-US" sz="2800" dirty="0">
              <a:solidFill>
                <a:srgbClr val="4C4C4C"/>
              </a:solidFill>
              <a:latin typeface="Calibri" pitchFamily="34" charset="0"/>
              <a:ea typeface="Calibri" pitchFamily="34" charset="0"/>
              <a:cs typeface="Calibri" pitchFamily="34" charset="0"/>
              <a:sym typeface="Noto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6DED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DFBF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864546"/>
            <a:ext cx="9116320" cy="85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dirty="0">
                <a:solidFill>
                  <a:srgbClr val="3A3A3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Implementation Approach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371032" y="2700490"/>
            <a:ext cx="7259936" cy="3793255"/>
            <a:chOff x="0" y="0"/>
            <a:chExt cx="9679915" cy="5057673"/>
          </a:xfrm>
        </p:grpSpPr>
        <p:sp>
          <p:nvSpPr>
            <p:cNvPr id="8" name="Freeform 8" descr="C:\Users\HP\Downloads\Result.png"/>
            <p:cNvSpPr/>
            <p:nvPr/>
          </p:nvSpPr>
          <p:spPr>
            <a:xfrm>
              <a:off x="0" y="0"/>
              <a:ext cx="9679940" cy="5057648"/>
            </a:xfrm>
            <a:custGeom>
              <a:avLst/>
              <a:gdLst/>
              <a:ahLst/>
              <a:cxnLst/>
              <a:rect l="l" t="t" r="r" b="b"/>
              <a:pathLst>
                <a:path w="9679940" h="5057648">
                  <a:moveTo>
                    <a:pt x="0" y="0"/>
                  </a:moveTo>
                  <a:lnTo>
                    <a:pt x="9679940" y="0"/>
                  </a:lnTo>
                  <a:lnTo>
                    <a:pt x="9679940" y="5057648"/>
                  </a:lnTo>
                  <a:lnTo>
                    <a:pt x="0" y="5057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309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629400" y="6493726"/>
            <a:ext cx="3810152" cy="4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00" dirty="0">
                <a:solidFill>
                  <a:srgbClr val="4C4C4C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Noto Serif"/>
              </a:rPr>
              <a:t>Task created successfully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440</Words>
  <Application>Microsoft Office PowerPoint</Application>
  <PresentationFormat>Custom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Noto Serif Bold</vt:lpstr>
      <vt:lpstr>Noto Serif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AI-Powered-Task-Automation-using-Copilot-in-Power-Apps.pptx</dc:title>
  <cp:lastModifiedBy>HP</cp:lastModifiedBy>
  <cp:revision>20</cp:revision>
  <dcterms:created xsi:type="dcterms:W3CDTF">2006-08-16T00:00:00Z</dcterms:created>
  <dcterms:modified xsi:type="dcterms:W3CDTF">2026-04-15T20:27:37Z</dcterms:modified>
  <dc:identifier>DAHG1QaB6qo</dc:identifier>
</cp:coreProperties>
</file>